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600" r:id="rId3"/>
    <p:sldId id="741" r:id="rId4"/>
    <p:sldId id="694" r:id="rId5"/>
    <p:sldId id="739" r:id="rId6"/>
    <p:sldId id="740" r:id="rId7"/>
    <p:sldId id="591" r:id="rId8"/>
    <p:sldId id="593" r:id="rId9"/>
    <p:sldId id="594" r:id="rId10"/>
    <p:sldId id="595" r:id="rId11"/>
    <p:sldId id="596" r:id="rId12"/>
    <p:sldId id="597" r:id="rId13"/>
    <p:sldId id="599" r:id="rId14"/>
    <p:sldId id="602" r:id="rId15"/>
    <p:sldId id="601" r:id="rId16"/>
    <p:sldId id="603" r:id="rId17"/>
    <p:sldId id="605" r:id="rId18"/>
    <p:sldId id="598" r:id="rId19"/>
    <p:sldId id="695" r:id="rId20"/>
    <p:sldId id="608" r:id="rId21"/>
    <p:sldId id="612" r:id="rId22"/>
    <p:sldId id="728" r:id="rId23"/>
    <p:sldId id="696" r:id="rId24"/>
    <p:sldId id="609" r:id="rId25"/>
    <p:sldId id="614" r:id="rId26"/>
    <p:sldId id="616" r:id="rId27"/>
    <p:sldId id="615" r:id="rId28"/>
    <p:sldId id="618" r:id="rId29"/>
    <p:sldId id="619" r:id="rId30"/>
    <p:sldId id="620" r:id="rId31"/>
    <p:sldId id="621" r:id="rId32"/>
    <p:sldId id="622" r:id="rId33"/>
    <p:sldId id="623" r:id="rId34"/>
    <p:sldId id="697" r:id="rId35"/>
    <p:sldId id="700" r:id="rId36"/>
    <p:sldId id="701" r:id="rId37"/>
    <p:sldId id="702" r:id="rId38"/>
    <p:sldId id="703" r:id="rId39"/>
    <p:sldId id="704" r:id="rId40"/>
    <p:sldId id="705" r:id="rId41"/>
    <p:sldId id="713" r:id="rId42"/>
    <p:sldId id="724" r:id="rId43"/>
    <p:sldId id="707" r:id="rId44"/>
    <p:sldId id="708" r:id="rId45"/>
    <p:sldId id="709" r:id="rId46"/>
    <p:sldId id="722" r:id="rId47"/>
    <p:sldId id="723" r:id="rId48"/>
    <p:sldId id="714" r:id="rId49"/>
    <p:sldId id="725" r:id="rId50"/>
    <p:sldId id="617" r:id="rId51"/>
    <p:sldId id="719" r:id="rId52"/>
    <p:sldId id="720" r:id="rId53"/>
    <p:sldId id="625" r:id="rId54"/>
    <p:sldId id="626" r:id="rId55"/>
    <p:sldId id="627" r:id="rId56"/>
    <p:sldId id="628" r:id="rId57"/>
    <p:sldId id="629" r:id="rId58"/>
    <p:sldId id="630" r:id="rId59"/>
    <p:sldId id="726" r:id="rId60"/>
    <p:sldId id="632" r:id="rId61"/>
    <p:sldId id="643" r:id="rId62"/>
    <p:sldId id="712" r:id="rId63"/>
    <p:sldId id="644" r:id="rId64"/>
    <p:sldId id="653" r:id="rId65"/>
    <p:sldId id="497" r:id="rId66"/>
    <p:sldId id="655" r:id="rId67"/>
    <p:sldId id="656" r:id="rId68"/>
    <p:sldId id="657" r:id="rId69"/>
    <p:sldId id="658" r:id="rId70"/>
    <p:sldId id="659" r:id="rId71"/>
    <p:sldId id="660" r:id="rId72"/>
    <p:sldId id="661" r:id="rId73"/>
    <p:sldId id="662" r:id="rId74"/>
    <p:sldId id="663" r:id="rId75"/>
    <p:sldId id="664" r:id="rId76"/>
    <p:sldId id="665" r:id="rId77"/>
    <p:sldId id="666" r:id="rId78"/>
    <p:sldId id="494" r:id="rId79"/>
    <p:sldId id="669" r:id="rId80"/>
    <p:sldId id="710" r:id="rId81"/>
    <p:sldId id="671" r:id="rId82"/>
    <p:sldId id="737" r:id="rId83"/>
    <p:sldId id="731" r:id="rId84"/>
    <p:sldId id="730" r:id="rId85"/>
    <p:sldId id="733" r:id="rId86"/>
    <p:sldId id="732" r:id="rId87"/>
    <p:sldId id="734" r:id="rId88"/>
    <p:sldId id="735" r:id="rId89"/>
    <p:sldId id="736" r:id="rId90"/>
    <p:sldId id="672" r:id="rId91"/>
    <p:sldId id="673" r:id="rId92"/>
    <p:sldId id="674" r:id="rId93"/>
    <p:sldId id="675" r:id="rId94"/>
    <p:sldId id="676" r:id="rId95"/>
    <p:sldId id="677" r:id="rId96"/>
    <p:sldId id="678" r:id="rId97"/>
    <p:sldId id="679" r:id="rId98"/>
    <p:sldId id="681" r:id="rId99"/>
    <p:sldId id="711" r:id="rId100"/>
    <p:sldId id="683" r:id="rId101"/>
    <p:sldId id="721" r:id="rId102"/>
    <p:sldId id="687" r:id="rId103"/>
    <p:sldId id="688" r:id="rId104"/>
    <p:sldId id="691" r:id="rId105"/>
    <p:sldId id="689" r:id="rId106"/>
    <p:sldId id="690" r:id="rId107"/>
    <p:sldId id="514" r:id="rId108"/>
    <p:sldId id="533" r:id="rId109"/>
    <p:sldId id="449" r:id="rId110"/>
  </p:sldIdLst>
  <p:sldSz cx="9144000" cy="6858000" type="screen4x3"/>
  <p:notesSz cx="6858000" cy="9144000"/>
  <p:custDataLst>
    <p:tags r:id="rId1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D58B"/>
    <a:srgbClr val="14D59C"/>
    <a:srgbClr val="00FF00"/>
    <a:srgbClr val="F61D31"/>
    <a:srgbClr val="831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7" autoAdjust="0"/>
    <p:restoredTop sz="82588" autoAdjust="0"/>
  </p:normalViewPr>
  <p:slideViewPr>
    <p:cSldViewPr snapToGrid="0" snapToObjects="1">
      <p:cViewPr>
        <p:scale>
          <a:sx n="90" d="100"/>
          <a:sy n="90" d="100"/>
        </p:scale>
        <p:origin x="-75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362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handoutMaster" Target="handoutMasters/handoutMaster1.xml"/><Relationship Id="rId113" Type="http://schemas.openxmlformats.org/officeDocument/2006/relationships/printerSettings" Target="printerSettings/printerSettings1.bin"/><Relationship Id="rId114" Type="http://schemas.openxmlformats.org/officeDocument/2006/relationships/tags" Target="tags/tag1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A05C8-C861-E545-AE33-DAB6FB1162C2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23DF6-C3A0-6B45-B782-7FBBF66E6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04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11754-D813-7746-89EC-B815C02F2186}" type="datetimeFigureOut">
              <a:rPr lang="en-US" smtClean="0"/>
              <a:t>5/15/13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0309B-5B1E-2247-B73D-E237526A4E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52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Relationship Id="rId3" Type="http://schemas.openxmlformats.org/officeDocument/2006/relationships/hyperlink" Target="http://en.cppreference.com/w/cpp/types/remove_reference" TargetMode="Externa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Relationship Id="rId3" Type="http://schemas.openxmlformats.org/officeDocument/2006/relationships/hyperlink" Target="http://en.cppreference.com/w/cpp/types/remove_reference" TargetMode="Externa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Relationship Id="rId3" Type="http://schemas.openxmlformats.org/officeDocument/2006/relationships/hyperlink" Target="http://en.cppreference.com/w/cpp/types/remove_reference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Relationship Id="rId3" Type="http://schemas.openxmlformats.org/officeDocument/2006/relationships/hyperlink" Target="http://en.cppreference.com/w/cpp/types/remove_reference" TargetMode="Externa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came as a result of my work with </a:t>
            </a:r>
            <a:r>
              <a:rPr lang="en-US" baseline="0" dirty="0" err="1" smtClean="0"/>
              <a:t>ConceptClang</a:t>
            </a:r>
            <a:r>
              <a:rPr lang="en-US" baseline="0" dirty="0" smtClean="0"/>
              <a:t>, where I implement C++ concepts in Clang…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20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Therefore</a:t>
            </a:r>
            <a:r>
              <a:rPr lang="en-US" baseline="0" dirty="0" smtClean="0"/>
              <a:t>, we want to describe it generically…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Nothing -&gt; update could be modified to throw runtime exceptions and reinforce that a system supports weak hiding.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(Just </a:t>
            </a:r>
            <a:r>
              <a:rPr lang="en-US" baseline="0" dirty="0" err="1" smtClean="0"/>
              <a:t>new_env</a:t>
            </a:r>
            <a:r>
              <a:rPr lang="en-US" baseline="0" dirty="0" smtClean="0"/>
              <a:t>) -&gt;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build_overload_set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lookup_results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Parameterized meaning of ambiguity is captured by “update”.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Parser interface:</a:t>
            </a:r>
            <a:r>
              <a:rPr lang="en-US" sz="2400" baseline="0" dirty="0" smtClean="0">
                <a:solidFill>
                  <a:srgbClr val="000000"/>
                </a:solidFill>
              </a:rPr>
              <a:t>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	manages </a:t>
            </a:r>
            <a:r>
              <a:rPr lang="en-US" sz="2400" dirty="0" smtClean="0">
                <a:solidFill>
                  <a:srgbClr val="000000"/>
                </a:solidFill>
              </a:rPr>
              <a:t>entries</a:t>
            </a:r>
            <a:r>
              <a:rPr lang="en-US" sz="2400" baseline="0" dirty="0" smtClean="0">
                <a:solidFill>
                  <a:srgbClr val="000000"/>
                </a:solidFill>
              </a:rPr>
              <a:t> into</a:t>
            </a:r>
            <a:r>
              <a:rPr lang="en-US" sz="2400" dirty="0" smtClean="0">
                <a:solidFill>
                  <a:srgbClr val="000000"/>
                </a:solidFill>
              </a:rPr>
              <a:t> and exits from</a:t>
            </a:r>
            <a:r>
              <a:rPr lang="en-US" sz="2400" baseline="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scopes, new declarations,</a:t>
            </a:r>
            <a:r>
              <a:rPr lang="en-US" sz="2400" baseline="0" dirty="0" smtClean="0">
                <a:solidFill>
                  <a:srgbClr val="000000"/>
                </a:solidFill>
              </a:rPr>
              <a:t> and triggers name binding with appropriate input data (builds scopes).</a:t>
            </a:r>
            <a:endParaRPr lang="en-US" sz="1000" dirty="0" smtClean="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Conservative approach</a:t>
            </a:r>
            <a:endParaRPr lang="en-US" sz="1000" dirty="0" smtClean="0">
              <a:solidFill>
                <a:srgbClr val="000000"/>
              </a:solidFill>
            </a:endParaRP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problem we are addressing has to do with name binding specifications.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Don’t forget the kind of the reference, i.e., uses of operators, types, special members,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ADL…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Uses of operators…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Breaking things down into scopes.</a:t>
            </a:r>
          </a:p>
          <a:p>
            <a:r>
              <a:rPr lang="en-US" baseline="0" dirty="0" smtClean="0"/>
              <a:t>What happens to declarations that are brought in by the constraints on the template?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Name binding = a process that takes a reference and the knowledge that we have about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the context of the reference, e.g., scopes, and returns either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the best viable candidate or an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Express the combination of scopes in an abstract representation (intermediate language).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Execute name binding based on that representation (taking it as input parameter), independently of the language.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=&gt; Decoupling scoping rules from name binding…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Express scoping rules by which the binding of reference operates.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Execute or implement those scoping rules.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Express scoping rules using scope </a:t>
            </a:r>
            <a:r>
              <a:rPr lang="en-US" baseline="0" dirty="0" err="1" smtClean="0"/>
              <a:t>combinators</a:t>
            </a:r>
            <a:endParaRPr lang="en-US" baseline="0" dirty="0" smtClean="0"/>
          </a:p>
          <a:p>
            <a:pPr marL="457200" lvl="1" indent="0">
              <a:buFont typeface="+mj-lt"/>
              <a:buNone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combinators</a:t>
            </a:r>
            <a:r>
              <a:rPr lang="en-US" baseline="0" dirty="0" smtClean="0"/>
              <a:t> are defined in terms of some abstract properties </a:t>
            </a:r>
          </a:p>
          <a:p>
            <a:pPr marL="457200" lvl="1" indent="0">
              <a:buFont typeface="+mj-lt"/>
              <a:buNone/>
            </a:pPr>
            <a:r>
              <a:rPr lang="en-US" baseline="0" dirty="0" smtClean="0"/>
              <a:t>	which should be defined by the application of the generic name binding. </a:t>
            </a:r>
          </a:p>
          <a:p>
            <a:pPr marL="457200" lvl="1" indent="0">
              <a:buFont typeface="+mj-lt"/>
              <a:buNone/>
            </a:pPr>
            <a:r>
              <a:rPr lang="en-US" baseline="0" dirty="0" smtClean="0"/>
              <a:t>Those properties, combined, essentially constitute name binding on elementary scopes.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Executing the generic name binding necessitates identifying name binding on an elementary scope, </a:t>
            </a:r>
          </a:p>
          <a:p>
            <a:pPr marL="457200" lvl="1" indent="0">
              <a:buFont typeface="+mj-lt"/>
              <a:buNone/>
            </a:pPr>
            <a:r>
              <a:rPr lang="en-US" baseline="0" dirty="0" smtClean="0"/>
              <a:t>which we express generically, since name binding changes at least for each kind of reference, etc…</a:t>
            </a:r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en-US" baseline="0" dirty="0" smtClean="0"/>
              <a:t>We express name binding on an elementary scope generically, </a:t>
            </a:r>
          </a:p>
          <a:p>
            <a:pPr marL="0" indent="0">
              <a:buFont typeface="+mj-lt"/>
              <a:buNone/>
            </a:pPr>
            <a:r>
              <a:rPr lang="en-US" baseline="0" dirty="0" smtClean="0"/>
              <a:t>	by parameterizing it over a concept that we call Language.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 Language concept represents our abstraction of programming languages.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457200" lvl="1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Execute those scoping rules by instantiating the Language concept.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Optional </a:t>
            </a:r>
            <a:r>
              <a:rPr lang="en-US" baseline="0" dirty="0" smtClean="0">
                <a:sym typeface="Wingdings"/>
              </a:rPr>
              <a:t> implementations for a given language may not necessarily need it, </a:t>
            </a: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		 but it could be important when switching between different designs, </a:t>
            </a:r>
          </a:p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		 or when comparing name binding between different languages.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Scope = key-value map, where references are keys and values are sets of matching declarations</a:t>
            </a:r>
          </a:p>
          <a:p>
            <a:r>
              <a:rPr lang="en-US" baseline="0" dirty="0" smtClean="0"/>
              <a:t>Sets of matching declarations – you may think of them as overload 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All of this is based on the fact that 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Express scoping rules via scope </a:t>
            </a:r>
            <a:r>
              <a:rPr lang="en-US" baseline="0" dirty="0" err="1" smtClean="0"/>
              <a:t>combinators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Execute those scoping rules by instantiating an abstraction of a programming language that we call the Language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Hiding and Opening are special cases of a more general </a:t>
            </a:r>
            <a:r>
              <a:rPr lang="en-US" baseline="0" dirty="0" err="1" smtClean="0"/>
              <a:t>combinator</a:t>
            </a:r>
            <a:r>
              <a:rPr lang="en-US" baseline="0" dirty="0" smtClean="0"/>
              <a:t>, which can be expressed in the form of a conditional operator.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Same reasoning extends to weak hiding.</a:t>
            </a:r>
          </a:p>
          <a:p>
            <a:endParaRPr lang="en-US" baseline="0" dirty="0" smtClean="0"/>
          </a:p>
          <a:p>
            <a:r>
              <a:rPr lang="en-US" dirty="0" smtClean="0"/>
              <a:t>Fails to bind </a:t>
            </a:r>
            <a:r>
              <a:rPr lang="en-US" b="1" dirty="0" smtClean="0">
                <a:latin typeface="Courier"/>
                <a:cs typeface="Courier"/>
              </a:rPr>
              <a:t>foo()</a:t>
            </a:r>
            <a:r>
              <a:rPr lang="en-US" dirty="0" smtClean="0"/>
              <a:t> – since ADL is N/A.</a:t>
            </a:r>
          </a:p>
          <a:p>
            <a:r>
              <a:rPr lang="en-US" dirty="0" smtClean="0"/>
              <a:t>    	Binds </a:t>
            </a:r>
            <a:r>
              <a:rPr lang="en-US" b="1" dirty="0" smtClean="0">
                <a:latin typeface="Courier"/>
                <a:cs typeface="Courier"/>
              </a:rPr>
              <a:t>foo(1)</a:t>
            </a:r>
            <a:r>
              <a:rPr lang="en-US" dirty="0" smtClean="0"/>
              <a:t> to </a:t>
            </a:r>
            <a:r>
              <a:rPr lang="en-US" b="1" dirty="0" smtClean="0">
                <a:latin typeface="Courier"/>
                <a:cs typeface="Courier"/>
              </a:rPr>
              <a:t>ns1::foo()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Same reasoning extends to weak hiding.</a:t>
            </a:r>
          </a:p>
          <a:p>
            <a:endParaRPr lang="en-US" baseline="0" dirty="0" smtClean="0"/>
          </a:p>
          <a:p>
            <a:r>
              <a:rPr lang="en-US" dirty="0" smtClean="0"/>
              <a:t>Binds </a:t>
            </a:r>
            <a:r>
              <a:rPr lang="en-US" b="1" dirty="0" smtClean="0">
                <a:latin typeface="Courier"/>
                <a:cs typeface="Courier"/>
              </a:rPr>
              <a:t>foo()</a:t>
            </a:r>
            <a:r>
              <a:rPr lang="en-US" dirty="0" smtClean="0"/>
              <a:t> to </a:t>
            </a:r>
            <a:r>
              <a:rPr lang="en-US" b="1" dirty="0" smtClean="0">
                <a:latin typeface="Courier"/>
                <a:cs typeface="Courier"/>
              </a:rPr>
              <a:t>main::foo()</a:t>
            </a:r>
            <a:r>
              <a:rPr lang="en-US" dirty="0" smtClean="0"/>
              <a:t> – ADL n/a.</a:t>
            </a:r>
          </a:p>
          <a:p>
            <a:r>
              <a:rPr lang="en-US" dirty="0" smtClean="0"/>
              <a:t>    	Binds </a:t>
            </a:r>
            <a:r>
              <a:rPr lang="en-US" b="1" dirty="0" smtClean="0">
                <a:latin typeface="Courier"/>
                <a:cs typeface="Courier"/>
              </a:rPr>
              <a:t>foo(1)</a:t>
            </a:r>
            <a:r>
              <a:rPr lang="en-US" dirty="0" smtClean="0"/>
              <a:t> to </a:t>
            </a:r>
            <a:r>
              <a:rPr lang="en-US" b="1" dirty="0" smtClean="0">
                <a:latin typeface="Courier"/>
                <a:cs typeface="Courier"/>
              </a:rPr>
              <a:t>ns1::foo()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3.4.3.#3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3.4.3.#3</a:t>
            </a:r>
          </a:p>
          <a:p>
            <a:r>
              <a:rPr lang="en-US" baseline="0" dirty="0" smtClean="0"/>
              <a:t>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== [] == ([] |- 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&lt; ns1)]  is same as 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3.4.3.#3</a:t>
            </a:r>
          </a:p>
          <a:p>
            <a:r>
              <a:rPr lang="en-US" baseline="0" dirty="0" smtClean="0"/>
              <a:t>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== [] == ([] |- 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&lt; ns1)]  is same as 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3.4.3.#3 -- Abstracting out some complexity…</a:t>
            </a:r>
          </a:p>
          <a:p>
            <a:r>
              <a:rPr lang="en-US" baseline="0" dirty="0" smtClean="0"/>
              <a:t>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== [] == ([] |- 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 &lt; ns1)]  is same as [</a:t>
            </a:r>
            <a:r>
              <a:rPr lang="en-US" baseline="0" dirty="0" err="1" smtClean="0"/>
              <a:t>baz</a:t>
            </a:r>
            <a:r>
              <a:rPr lang="en-US" baseline="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+ some implicit scopes, as specified by standard: 13.5, 13.6, 13.3.1.2…</a:t>
            </a:r>
          </a:p>
          <a:p>
            <a:r>
              <a:rPr lang="en-US" baseline="0" dirty="0" smtClean="0"/>
              <a:t>* Built</a:t>
            </a:r>
            <a:r>
              <a:rPr lang="en-US" baseline="0" dirty="0" smtClean="0"/>
              <a:t>-in ops and members are considered before surrounding scopes.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 Qualified </a:t>
            </a:r>
            <a:r>
              <a:rPr lang="en-US" baseline="0" dirty="0" smtClean="0"/>
              <a:t>name lookup – not yet explored. </a:t>
            </a:r>
            <a:r>
              <a:rPr lang="en-US" baseline="0" dirty="0" smtClean="0">
                <a:sym typeface="Wingdings"/>
              </a:rPr>
              <a:t> would extend 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 Names </a:t>
            </a:r>
            <a:r>
              <a:rPr lang="en-US" baseline="0" dirty="0" smtClean="0"/>
              <a:t>of operators are usually reserved keywords. Thus tilde-X distinction is not strictly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programming languages,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All of this is based on the fact that …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Express scoping rules via scope </a:t>
            </a:r>
            <a:r>
              <a:rPr lang="en-US" baseline="0" dirty="0" err="1" smtClean="0"/>
              <a:t>combinators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Execute those scoping rules by instantiating an abstraction of a programming language that we call the Language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Using Haskell for simplicity…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Elementary scopes, before they are lifted into the representation expected for </a:t>
            </a:r>
            <a:r>
              <a:rPr lang="en-US" baseline="0" dirty="0" err="1" smtClean="0"/>
              <a:t>combinators</a:t>
            </a:r>
            <a:r>
              <a:rPr lang="en-US" baseline="0" dirty="0" smtClean="0"/>
              <a:t>,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Are sets of declarations.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reasons of preciseness and </a:t>
            </a:r>
            <a:r>
              <a:rPr lang="en-US" baseline="0" dirty="0" err="1" smtClean="0"/>
              <a:t>genericity</a:t>
            </a:r>
            <a:r>
              <a:rPr lang="en-US" baseline="0" dirty="0" smtClean="0"/>
              <a:t>, we separate the meaning of ambiguity from the Language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Later, representation for ambiguity will be extended by parameterization of weak hiding…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Lookup is also constrained by </a:t>
            </a:r>
            <a:r>
              <a:rPr lang="en-US" baseline="0" dirty="0" err="1" smtClean="0"/>
              <a:t>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decl</a:t>
            </a:r>
            <a:r>
              <a:rPr lang="en-US" baseline="0" dirty="0" smtClean="0"/>
              <a:t>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Depending on the parameterization, lookup may not change here. </a:t>
            </a:r>
          </a:p>
          <a:p>
            <a:r>
              <a:rPr lang="en-US" baseline="0" dirty="0" smtClean="0"/>
              <a:t>For our interest only resolve changes… (with </a:t>
            </a:r>
            <a:r>
              <a:rPr lang="en-US" baseline="0" dirty="0" err="1" smtClean="0"/>
              <a:t>Basic.Language</a:t>
            </a:r>
            <a:r>
              <a:rPr lang="en-US" baseline="0" dirty="0" smtClean="0"/>
              <a:t> ref </a:t>
            </a:r>
            <a:r>
              <a:rPr lang="en-US" baseline="0" dirty="0" err="1" smtClean="0"/>
              <a:t>decl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/>
              </a:rPr>
              <a:t>In C++ standard terminology, name binding tells us </a:t>
            </a:r>
          </a:p>
          <a:p>
            <a:r>
              <a:rPr lang="en-US" baseline="0" dirty="0" smtClean="0">
                <a:sym typeface="Wingdings"/>
              </a:rPr>
              <a:t>which declaration is best viable for the reference.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New names can be introduced from different regions of code (or declarative regions in C++ standard terminology)…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compile time…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paper goes into deeper details about how they actually make this happen. </a:t>
            </a:r>
          </a:p>
          <a:p>
            <a:r>
              <a:rPr lang="en-US" baseline="0" dirty="0" smtClean="0"/>
              <a:t>The process involves using the unique base to seed the runtime dispatch table.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are examples based on existing practical libraries that will need to transition from an unconstrained world to a constrained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cast to </a:t>
            </a:r>
            <a:r>
              <a:rPr lang="en-US" dirty="0" err="1" smtClean="0"/>
              <a:t>rvalue</a:t>
            </a:r>
            <a:r>
              <a:rPr lang="en-US" dirty="0" smtClean="0"/>
              <a:t> reference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T &gt;</a:t>
            </a:r>
            <a:br>
              <a:rPr lang="en-US" dirty="0" smtClean="0"/>
            </a:br>
            <a:r>
              <a:rPr lang="en-US" dirty="0" err="1" smtClean="0"/>
              <a:t>typename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std::remove_reference</a:t>
            </a:r>
            <a:r>
              <a:rPr lang="en-US" dirty="0" smtClean="0"/>
              <a:t>&lt;T&gt;::type&amp;&amp; move( T&amp;&amp; t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that</a:t>
            </a:r>
            <a:r>
              <a:rPr lang="en-US" baseline="0" dirty="0" smtClean="0"/>
              <a:t> iterates over a range…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</a:t>
            </a:r>
            <a:r>
              <a:rPr lang="en-US" dirty="0" err="1" smtClean="0"/>
              <a:t>InputIt</a:t>
            </a:r>
            <a:r>
              <a:rPr lang="en-US" dirty="0" smtClean="0"/>
              <a:t>, class </a:t>
            </a:r>
            <a:r>
              <a:rPr lang="en-US" dirty="0" err="1" smtClean="0"/>
              <a:t>OutputIt</a:t>
            </a:r>
            <a:r>
              <a:rPr lang="en-US" dirty="0" smtClean="0"/>
              <a:t> &gt;</a:t>
            </a:r>
            <a:br>
              <a:rPr lang="en-US" dirty="0" smtClean="0"/>
            </a:br>
            <a:r>
              <a:rPr lang="en-US" dirty="0" err="1" smtClean="0"/>
              <a:t>OutputIt</a:t>
            </a:r>
            <a:r>
              <a:rPr lang="en-US" dirty="0" smtClean="0"/>
              <a:t> move( </a:t>
            </a:r>
            <a:r>
              <a:rPr lang="en-US" dirty="0" err="1" smtClean="0"/>
              <a:t>InputIt</a:t>
            </a:r>
            <a:r>
              <a:rPr lang="en-US" dirty="0" smtClean="0"/>
              <a:t> first, </a:t>
            </a:r>
            <a:r>
              <a:rPr lang="en-US" dirty="0" err="1" smtClean="0"/>
              <a:t>InputIt</a:t>
            </a:r>
            <a:r>
              <a:rPr lang="en-US" dirty="0" smtClean="0"/>
              <a:t> last, </a:t>
            </a:r>
            <a:r>
              <a:rPr lang="en-US" dirty="0" err="1" smtClean="0"/>
              <a:t>OutputIt</a:t>
            </a:r>
            <a:r>
              <a:rPr lang="en-US" dirty="0" smtClean="0"/>
              <a:t> </a:t>
            </a:r>
            <a:r>
              <a:rPr lang="en-US" dirty="0" err="1" smtClean="0"/>
              <a:t>d_first</a:t>
            </a:r>
            <a:r>
              <a:rPr lang="en-US" dirty="0" smtClean="0"/>
              <a:t>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Libstdc</a:t>
            </a:r>
            <a:r>
              <a:rPr lang="en-US" dirty="0" smtClean="0"/>
              <a:t>++ == </a:t>
            </a:r>
            <a:r>
              <a:rPr lang="en-US" b="1" dirty="0" smtClean="0"/>
              <a:t>The GNU C++ Library</a:t>
            </a: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 Permutable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ForwardIterator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ValueType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IndirectlyMovable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I,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 have issues w/</a:t>
            </a:r>
            <a:r>
              <a:rPr lang="en-US" baseline="0" dirty="0" smtClean="0"/>
              <a:t> ADL (?) – reason why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:: was needed to beginning with…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cast to </a:t>
            </a:r>
            <a:r>
              <a:rPr lang="en-US" dirty="0" err="1" smtClean="0"/>
              <a:t>rvalue</a:t>
            </a:r>
            <a:r>
              <a:rPr lang="en-US" dirty="0" smtClean="0"/>
              <a:t> reference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T &gt;</a:t>
            </a:r>
            <a:br>
              <a:rPr lang="en-US" dirty="0" smtClean="0"/>
            </a:br>
            <a:r>
              <a:rPr lang="en-US" dirty="0" err="1" smtClean="0"/>
              <a:t>typename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std::remove_reference</a:t>
            </a:r>
            <a:r>
              <a:rPr lang="en-US" dirty="0" smtClean="0"/>
              <a:t>&lt;T&gt;::type&amp;&amp; move( T&amp;&amp; t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that</a:t>
            </a:r>
            <a:r>
              <a:rPr lang="en-US" baseline="0" dirty="0" smtClean="0"/>
              <a:t> iterates over a range…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</a:t>
            </a:r>
            <a:r>
              <a:rPr lang="en-US" dirty="0" err="1" smtClean="0"/>
              <a:t>InputIt</a:t>
            </a:r>
            <a:r>
              <a:rPr lang="en-US" dirty="0" smtClean="0"/>
              <a:t>, class </a:t>
            </a:r>
            <a:r>
              <a:rPr lang="en-US" dirty="0" err="1" smtClean="0"/>
              <a:t>OutputIt</a:t>
            </a:r>
            <a:r>
              <a:rPr lang="en-US" dirty="0" smtClean="0"/>
              <a:t> &gt;</a:t>
            </a:r>
            <a:br>
              <a:rPr lang="en-US" dirty="0" smtClean="0"/>
            </a:br>
            <a:r>
              <a:rPr lang="en-US" dirty="0" err="1" smtClean="0"/>
              <a:t>OutputIt</a:t>
            </a:r>
            <a:r>
              <a:rPr lang="en-US" dirty="0" smtClean="0"/>
              <a:t> move( </a:t>
            </a:r>
            <a:r>
              <a:rPr lang="en-US" dirty="0" err="1" smtClean="0"/>
              <a:t>InputIt</a:t>
            </a:r>
            <a:r>
              <a:rPr lang="en-US" dirty="0" smtClean="0"/>
              <a:t> first, </a:t>
            </a:r>
            <a:r>
              <a:rPr lang="en-US" dirty="0" err="1" smtClean="0"/>
              <a:t>InputIt</a:t>
            </a:r>
            <a:r>
              <a:rPr lang="en-US" dirty="0" smtClean="0"/>
              <a:t> last, </a:t>
            </a:r>
            <a:r>
              <a:rPr lang="en-US" dirty="0" err="1" smtClean="0"/>
              <a:t>OutputIt</a:t>
            </a:r>
            <a:r>
              <a:rPr lang="en-US" dirty="0" smtClean="0"/>
              <a:t> </a:t>
            </a:r>
            <a:r>
              <a:rPr lang="en-US" dirty="0" err="1" smtClean="0"/>
              <a:t>d_first</a:t>
            </a:r>
            <a:r>
              <a:rPr lang="en-US" dirty="0" smtClean="0"/>
              <a:t>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Libstdc</a:t>
            </a:r>
            <a:r>
              <a:rPr lang="en-US" dirty="0" smtClean="0"/>
              <a:t>++ == </a:t>
            </a:r>
            <a:r>
              <a:rPr lang="en-US" b="1" dirty="0" smtClean="0"/>
              <a:t>The GNU C++ Library</a:t>
            </a: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 Permutable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ForwardIterator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ValueType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IndirectlyMovable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I,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cast to </a:t>
            </a:r>
            <a:r>
              <a:rPr lang="en-US" dirty="0" err="1" smtClean="0"/>
              <a:t>rvalue</a:t>
            </a:r>
            <a:r>
              <a:rPr lang="en-US" dirty="0" smtClean="0"/>
              <a:t> reference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T &gt;</a:t>
            </a:r>
            <a:br>
              <a:rPr lang="en-US" dirty="0" smtClean="0"/>
            </a:br>
            <a:r>
              <a:rPr lang="en-US" dirty="0" err="1" smtClean="0"/>
              <a:t>typename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std::remove_reference</a:t>
            </a:r>
            <a:r>
              <a:rPr lang="en-US" dirty="0" smtClean="0"/>
              <a:t>&lt;T&gt;::type&amp;&amp; move( T&amp;&amp; t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that</a:t>
            </a:r>
            <a:r>
              <a:rPr lang="en-US" baseline="0" dirty="0" smtClean="0"/>
              <a:t> iterates over a range…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</a:t>
            </a:r>
            <a:r>
              <a:rPr lang="en-US" dirty="0" err="1" smtClean="0"/>
              <a:t>InputIt</a:t>
            </a:r>
            <a:r>
              <a:rPr lang="en-US" dirty="0" smtClean="0"/>
              <a:t>, class </a:t>
            </a:r>
            <a:r>
              <a:rPr lang="en-US" dirty="0" err="1" smtClean="0"/>
              <a:t>OutputIt</a:t>
            </a:r>
            <a:r>
              <a:rPr lang="en-US" dirty="0" smtClean="0"/>
              <a:t> &gt;</a:t>
            </a:r>
            <a:br>
              <a:rPr lang="en-US" dirty="0" smtClean="0"/>
            </a:br>
            <a:r>
              <a:rPr lang="en-US" dirty="0" err="1" smtClean="0"/>
              <a:t>OutputIt</a:t>
            </a:r>
            <a:r>
              <a:rPr lang="en-US" dirty="0" smtClean="0"/>
              <a:t> move( </a:t>
            </a:r>
            <a:r>
              <a:rPr lang="en-US" dirty="0" err="1" smtClean="0"/>
              <a:t>InputIt</a:t>
            </a:r>
            <a:r>
              <a:rPr lang="en-US" dirty="0" smtClean="0"/>
              <a:t> first, </a:t>
            </a:r>
            <a:r>
              <a:rPr lang="en-US" dirty="0" err="1" smtClean="0"/>
              <a:t>InputIt</a:t>
            </a:r>
            <a:r>
              <a:rPr lang="en-US" dirty="0" smtClean="0"/>
              <a:t> last, </a:t>
            </a:r>
            <a:r>
              <a:rPr lang="en-US" dirty="0" err="1" smtClean="0"/>
              <a:t>OutputIt</a:t>
            </a:r>
            <a:r>
              <a:rPr lang="en-US" dirty="0" smtClean="0"/>
              <a:t> </a:t>
            </a:r>
            <a:r>
              <a:rPr lang="en-US" dirty="0" err="1" smtClean="0"/>
              <a:t>d_first</a:t>
            </a:r>
            <a:r>
              <a:rPr lang="en-US" dirty="0" smtClean="0"/>
              <a:t>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Libstdc</a:t>
            </a:r>
            <a:r>
              <a:rPr lang="en-US" dirty="0" smtClean="0"/>
              <a:t>++ == </a:t>
            </a:r>
            <a:r>
              <a:rPr lang="en-US" b="1" dirty="0" smtClean="0"/>
              <a:t>The GNU C++ Library</a:t>
            </a: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 Permutable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ForwardIterator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ValueType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IndirectlyMovable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I,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and in the presence of argument dependent lookup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cast to </a:t>
            </a:r>
            <a:r>
              <a:rPr lang="en-US" dirty="0" err="1" smtClean="0"/>
              <a:t>rvalue</a:t>
            </a:r>
            <a:r>
              <a:rPr lang="en-US" dirty="0" smtClean="0"/>
              <a:t> reference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T &gt;</a:t>
            </a:r>
            <a:br>
              <a:rPr lang="en-US" dirty="0" smtClean="0"/>
            </a:br>
            <a:r>
              <a:rPr lang="en-US" dirty="0" err="1" smtClean="0"/>
              <a:t>typename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std::remove_reference</a:t>
            </a:r>
            <a:r>
              <a:rPr lang="en-US" dirty="0" smtClean="0"/>
              <a:t>&lt;T&gt;::type&amp;&amp; move( T&amp;&amp; t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// that</a:t>
            </a:r>
            <a:r>
              <a:rPr lang="en-US" baseline="0" dirty="0" smtClean="0"/>
              <a:t> iterates over a range…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 </a:t>
            </a:r>
            <a:r>
              <a:rPr lang="en-US" dirty="0" err="1" smtClean="0"/>
              <a:t>InputIt</a:t>
            </a:r>
            <a:r>
              <a:rPr lang="en-US" dirty="0" smtClean="0"/>
              <a:t>, class </a:t>
            </a:r>
            <a:r>
              <a:rPr lang="en-US" dirty="0" err="1" smtClean="0"/>
              <a:t>OutputIt</a:t>
            </a:r>
            <a:r>
              <a:rPr lang="en-US" dirty="0" smtClean="0"/>
              <a:t> &gt;</a:t>
            </a:r>
            <a:br>
              <a:rPr lang="en-US" dirty="0" smtClean="0"/>
            </a:br>
            <a:r>
              <a:rPr lang="en-US" dirty="0" err="1" smtClean="0"/>
              <a:t>OutputIt</a:t>
            </a:r>
            <a:r>
              <a:rPr lang="en-US" dirty="0" smtClean="0"/>
              <a:t> move( </a:t>
            </a:r>
            <a:r>
              <a:rPr lang="en-US" dirty="0" err="1" smtClean="0"/>
              <a:t>InputIt</a:t>
            </a:r>
            <a:r>
              <a:rPr lang="en-US" dirty="0" smtClean="0"/>
              <a:t> first, </a:t>
            </a:r>
            <a:r>
              <a:rPr lang="en-US" dirty="0" err="1" smtClean="0"/>
              <a:t>InputIt</a:t>
            </a:r>
            <a:r>
              <a:rPr lang="en-US" dirty="0" smtClean="0"/>
              <a:t> last, </a:t>
            </a:r>
            <a:r>
              <a:rPr lang="en-US" dirty="0" err="1" smtClean="0"/>
              <a:t>OutputIt</a:t>
            </a:r>
            <a:r>
              <a:rPr lang="en-US" dirty="0" smtClean="0"/>
              <a:t> </a:t>
            </a:r>
            <a:r>
              <a:rPr lang="en-US" dirty="0" err="1" smtClean="0"/>
              <a:t>d_first</a:t>
            </a:r>
            <a:r>
              <a:rPr lang="en-US" dirty="0" smtClean="0"/>
              <a:t> );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Libstdc</a:t>
            </a:r>
            <a:r>
              <a:rPr lang="en-US" dirty="0" smtClean="0"/>
              <a:t>++ == </a:t>
            </a:r>
            <a:r>
              <a:rPr lang="en-US" b="1" dirty="0" smtClean="0"/>
              <a:t>The GNU C++ Library</a:t>
            </a: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 Permutable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ForwardIterator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ValueType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IndirectlyMovable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I, 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Capture an object in 3D </a:t>
            </a:r>
            <a:r>
              <a:rPr lang="en-US" sz="1200" dirty="0" smtClean="0">
                <a:sym typeface="Wingdings"/>
              </a:rPr>
              <a:t> Collect pixels from different positions and direction in the 3D field of the scene,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/>
              </a:rPr>
              <a:t>rather</a:t>
            </a:r>
            <a:r>
              <a:rPr lang="en-US" sz="1200" baseline="0" dirty="0" smtClean="0">
                <a:sym typeface="Wingdings"/>
              </a:rPr>
              <a:t> than projecting the object into a 2D image</a:t>
            </a:r>
            <a:r>
              <a:rPr lang="en-US" sz="1200" dirty="0" smtClean="0">
                <a:sym typeface="Wingdings"/>
              </a:rPr>
              <a:t>.  more information about scene, more </a:t>
            </a:r>
            <a:r>
              <a:rPr lang="en-US" sz="1200" dirty="0" err="1" smtClean="0">
                <a:sym typeface="Wingdings"/>
              </a:rPr>
              <a:t>protography</a:t>
            </a:r>
            <a:r>
              <a:rPr lang="en-US" sz="1200" dirty="0" smtClean="0">
                <a:sym typeface="Wingdings"/>
              </a:rPr>
              <a:t> after capture.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Radiance(</a:t>
            </a:r>
            <a:r>
              <a:rPr lang="en-US" sz="1200" dirty="0" err="1" smtClean="0"/>
              <a:t>const</a:t>
            </a:r>
            <a:r>
              <a:rPr lang="en-US" sz="1200" dirty="0" smtClean="0"/>
              <a:t> string &amp;</a:t>
            </a:r>
            <a:r>
              <a:rPr lang="en-US" sz="1200" dirty="0" err="1" smtClean="0"/>
              <a:t>ImageFile</a:t>
            </a:r>
            <a:r>
              <a:rPr lang="en-US" sz="1200" dirty="0" smtClean="0"/>
              <a:t>,  // could be generic over input stream --&gt; e.g., </a:t>
            </a:r>
            <a:r>
              <a:rPr lang="en-US" sz="1200" dirty="0" err="1" smtClean="0"/>
              <a:t>is_stream_iterator</a:t>
            </a:r>
            <a:endParaRPr lang="en-US" sz="120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2D image is 4D image with inner image of dims 1x1.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Rendering variants: weighted, depth-based, </a:t>
            </a:r>
            <a:r>
              <a:rPr lang="en-US" baseline="0" dirty="0" err="1" smtClean="0"/>
              <a:t>gpu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fft</a:t>
            </a:r>
            <a:r>
              <a:rPr lang="en-US" baseline="0" dirty="0" smtClean="0"/>
              <a:t>, etc… + necessary extensions from usual image manipulations</a:t>
            </a:r>
          </a:p>
          <a:p>
            <a:pPr marL="171450" indent="-171450">
              <a:buFont typeface="Wingdings" charset="0"/>
              <a:buChar char="è"/>
            </a:pPr>
            <a:r>
              <a:rPr lang="en-US" baseline="0" dirty="0" smtClean="0">
                <a:sym typeface="Wingdings"/>
              </a:rPr>
              <a:t>Depending on implementation, Lots of images pixels being passed around… Move whenever possible for efficiency.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 We could rely on RVO (return value optimization) or other forms of copy-</a:t>
            </a:r>
            <a:r>
              <a:rPr lang="en-US" baseline="0" dirty="0" err="1" smtClean="0">
                <a:sym typeface="Wingdings"/>
              </a:rPr>
              <a:t>ellision</a:t>
            </a:r>
            <a:r>
              <a:rPr lang="en-US" baseline="0" dirty="0" smtClean="0">
                <a:sym typeface="Wingdings"/>
              </a:rPr>
              <a:t>-based optimizations, 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	and simply provide the right move constructors and assignment operators…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	But copy </a:t>
            </a:r>
            <a:r>
              <a:rPr lang="en-US" baseline="0" dirty="0" err="1" smtClean="0">
                <a:sym typeface="Wingdings"/>
              </a:rPr>
              <a:t>elliision</a:t>
            </a:r>
            <a:r>
              <a:rPr lang="en-US" baseline="0" dirty="0" smtClean="0">
                <a:sym typeface="Wingdings"/>
              </a:rPr>
              <a:t> is automated and the </a:t>
            </a:r>
            <a:r>
              <a:rPr lang="en-US" baseline="0" dirty="0" err="1" smtClean="0">
                <a:sym typeface="Wingdings"/>
              </a:rPr>
              <a:t>behaviour</a:t>
            </a:r>
            <a:r>
              <a:rPr lang="en-US" baseline="0" dirty="0" smtClean="0">
                <a:sym typeface="Wingdings"/>
              </a:rPr>
              <a:t> is not uniform across different implementations…</a:t>
            </a:r>
          </a:p>
          <a:p>
            <a:pPr marL="0" indent="0">
              <a:buFont typeface="Wingdings" charset="0"/>
              <a:buNone/>
            </a:pPr>
            <a:r>
              <a:rPr lang="en-US" baseline="0" dirty="0" smtClean="0">
                <a:sym typeface="Wingdings"/>
              </a:rPr>
              <a:t>	So, we’ll make our moves explicit!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err="1" smtClean="0"/>
              <a:t>const</a:t>
            </a:r>
            <a:r>
              <a:rPr lang="en-US" sz="1200" dirty="0" smtClean="0"/>
              <a:t> </a:t>
            </a:r>
            <a:r>
              <a:rPr lang="en-US" sz="1200" dirty="0" err="1" smtClean="0"/>
              <a:t>radiance_index</a:t>
            </a:r>
            <a:r>
              <a:rPr lang="en-US" sz="1200" dirty="0" smtClean="0"/>
              <a:t> Ix = </a:t>
            </a:r>
            <a:r>
              <a:rPr lang="en-US" sz="1200" dirty="0" err="1" smtClean="0"/>
              <a:t>Qx</a:t>
            </a:r>
            <a:r>
              <a:rPr lang="en-US" sz="1200" dirty="0" smtClean="0"/>
              <a:t> * </a:t>
            </a:r>
            <a:r>
              <a:rPr lang="en-US" sz="1200" dirty="0" err="1" smtClean="0"/>
              <a:t>patch_size</a:t>
            </a:r>
            <a:r>
              <a:rPr lang="en-US" sz="1200" dirty="0" smtClean="0"/>
              <a:t>, </a:t>
            </a:r>
            <a:r>
              <a:rPr lang="en-US" sz="1200" dirty="0" err="1" smtClean="0"/>
              <a:t>Iy</a:t>
            </a:r>
            <a:r>
              <a:rPr lang="en-US" sz="1200" dirty="0" smtClean="0"/>
              <a:t> = </a:t>
            </a:r>
            <a:r>
              <a:rPr lang="en-US" sz="1200" dirty="0" err="1" smtClean="0"/>
              <a:t>Qy</a:t>
            </a:r>
            <a:r>
              <a:rPr lang="en-US" sz="1200" dirty="0" smtClean="0"/>
              <a:t> * </a:t>
            </a:r>
            <a:r>
              <a:rPr lang="en-US" sz="1200" dirty="0" err="1" smtClean="0"/>
              <a:t>patch_size</a:t>
            </a:r>
            <a:r>
              <a:rPr lang="en-US" sz="1200" dirty="0" smtClean="0"/>
              <a:t>;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err="1" smtClean="0"/>
              <a:t>Pixel_avg</a:t>
            </a:r>
            <a:r>
              <a:rPr lang="en-US" sz="1200" baseline="0" dirty="0" smtClean="0"/>
              <a:t> and Rendered being temporary serve as perfect candidates for move semantics…</a:t>
            </a:r>
          </a:p>
          <a:p>
            <a:pPr marL="0" indent="0">
              <a:buNone/>
            </a:pPr>
            <a:r>
              <a:rPr lang="en-US" sz="1200" baseline="0" dirty="0" smtClean="0"/>
              <a:t>And so is the radiance object we construct at the end of the function.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This definition compiles.</a:t>
            </a:r>
            <a:r>
              <a:rPr lang="en-US" sz="1200" baseline="0" dirty="0" smtClean="0"/>
              <a:t> Now let’s make things safer by constraining the Radiance class template.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template&lt;Regular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// object (address-of), destruction,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// initialization (default constructor, copy constructor, copy assignment),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// allocation (new, delete),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equality_comparable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IndirectlyCopyable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MultiArrayIterator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MultiArrayIterator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 == Readable&lt;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MultiArrayIterator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//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SemiRegular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MultiArrayIterator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 &amp;&amp;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    Writable&lt;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MultiArrayIterator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&gt;&gt;;  &lt;--  move()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Should</a:t>
            </a:r>
            <a:r>
              <a:rPr lang="en-US" sz="1200" baseline="0" dirty="0" smtClean="0"/>
              <a:t> I update all my existing implementations ? </a:t>
            </a:r>
          </a:p>
          <a:p>
            <a:pPr marL="0" indent="0">
              <a:buNone/>
            </a:pPr>
            <a:endParaRPr lang="en-US" sz="1200" baseline="0" dirty="0" smtClean="0"/>
          </a:p>
          <a:p>
            <a:pPr marL="0" indent="0">
              <a:buNone/>
            </a:pPr>
            <a:r>
              <a:rPr lang="en-US" sz="1200" baseline="0" dirty="0" err="1" smtClean="0"/>
              <a:t>std</a:t>
            </a:r>
            <a:r>
              <a:rPr lang="en-US" sz="1200" baseline="0" dirty="0" smtClean="0"/>
              <a:t>::move not found() because we are in restricted scope.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variant of the proposed conceptualized</a:t>
            </a:r>
            <a:r>
              <a:rPr lang="en-US" baseline="0" dirty="0" smtClean="0"/>
              <a:t> STL concept that expands the definition of the </a:t>
            </a:r>
            <a:r>
              <a:rPr lang="en-US" baseline="0" dirty="0" err="1" smtClean="0"/>
              <a:t>CommonType</a:t>
            </a:r>
            <a:r>
              <a:rPr lang="en-US" baseline="0" dirty="0" smtClean="0"/>
              <a:t> type function.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Even if we used </a:t>
            </a:r>
            <a:r>
              <a:rPr lang="en-US" baseline="0" dirty="0" err="1" smtClean="0"/>
              <a:t>CommonType</a:t>
            </a:r>
            <a:r>
              <a:rPr lang="en-US" baseline="0" dirty="0" smtClean="0"/>
              <a:t>, who is to say that one would not have defined a </a:t>
            </a:r>
            <a:r>
              <a:rPr lang="en-US" baseline="0" dirty="0" err="1" smtClean="0"/>
              <a:t>variadic</a:t>
            </a:r>
            <a:r>
              <a:rPr lang="en-US" baseline="0" dirty="0" smtClean="0"/>
              <a:t> variant of it?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template&lt; class... T &gt;</a:t>
            </a:r>
            <a:br>
              <a:rPr lang="en-US" dirty="0" smtClean="0"/>
            </a:b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common_type</a:t>
            </a:r>
            <a:r>
              <a:rPr lang="en-US" dirty="0" smtClean="0"/>
              <a:t>;	// defined </a:t>
            </a:r>
            <a:r>
              <a:rPr lang="en-US" dirty="0" err="1" smtClean="0"/>
              <a:t>variadically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template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CommonType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</a:t>
            </a: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T, U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::type;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Weak hiding = All candidates get a chance to compete. Those in inner scope get priority.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and more particularly to an issue we would have with concepts enabled for C++…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practice, we’d probably like this to be accepted.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even weak hiding, as currently defined, rejects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Change the meaning of ambiguity in test only =&gt; tests if there is any viable candidate =&gt; replicates current C++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Changing the meaning of ambiguity all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Behavior may not be desirable when there is no viable candidate in the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Scope = collection of declarations, for a given reference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declarations in a given scope hide others in other scopes, </a:t>
            </a:r>
          </a:p>
          <a:p>
            <a:r>
              <a:rPr lang="en-US" baseline="0" dirty="0" smtClean="0"/>
              <a:t>others are treated equally.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Howard </a:t>
            </a:r>
            <a:r>
              <a:rPr lang="en-US" baseline="0" dirty="0" err="1" smtClean="0"/>
              <a:t>Hinnant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How to check this given appropriate implementation of a “string” class and + operators.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were other similar examples at the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Addable concept was defined as follows, and at the time, </a:t>
            </a:r>
          </a:p>
          <a:p>
            <a:r>
              <a:rPr lang="en-US" baseline="0" dirty="0" smtClean="0"/>
              <a:t>Concepts requirements were satisfied by exact matching… </a:t>
            </a:r>
            <a:r>
              <a:rPr lang="en-US" baseline="0" dirty="0" smtClean="0">
                <a:sym typeface="Wingdings"/>
              </a:rPr>
              <a:t> loss of optimization.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Addable concept was defined as follows, and at the time, </a:t>
            </a:r>
          </a:p>
          <a:p>
            <a:r>
              <a:rPr lang="en-US" baseline="0" dirty="0" smtClean="0"/>
              <a:t>Concepts requirements were satisfied by exact matching… </a:t>
            </a:r>
            <a:r>
              <a:rPr lang="en-US" baseline="0" dirty="0" smtClean="0">
                <a:sym typeface="Wingdings"/>
              </a:rPr>
              <a:t> loss of optimization.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Doug: Explore different solutions, </a:t>
            </a:r>
          </a:p>
          <a:p>
            <a:r>
              <a:rPr lang="en-US" baseline="0" dirty="0" smtClean="0">
                <a:sym typeface="Wingdings"/>
              </a:rPr>
              <a:t> 2 main solutions, centered around how to satisfy the requirements of concepts.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Concept map pulls all potentially matching declarations using a well-defined seed.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 verbosity – anticipating the future…</a:t>
            </a:r>
          </a:p>
          <a:p>
            <a:r>
              <a:rPr lang="en-US" baseline="0" dirty="0" smtClean="0"/>
              <a:t>2: over-generalized?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lot of work and thought went into this before, but I can’t help but get a sense that these two alternatives were extremes of </a:t>
            </a:r>
          </a:p>
          <a:p>
            <a:r>
              <a:rPr lang="en-US" baseline="0" dirty="0" smtClean="0"/>
              <a:t>a “sweet middle” solution – kind of the same way we decided we wanted weak hiding.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At least just for experimental purposes. 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User gets to say exactly what s/he means, without risks of over-generalizing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Concept modeling picks up all declarations but the first one, which expects only l-values as inputs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Let’s go back to </a:t>
            </a:r>
            <a:r>
              <a:rPr lang="en-US" baseline="0" dirty="0" err="1" smtClean="0"/>
              <a:t>Hinnant’s</a:t>
            </a:r>
            <a:r>
              <a:rPr lang="en-US" baseline="0" dirty="0" smtClean="0"/>
              <a:t> example that we had earlier, and make a few adjustments…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Recall that we always want to constraint templates with as minimal requirements as possible.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The two requirements in </a:t>
            </a:r>
            <a:r>
              <a:rPr lang="en-US" baseline="0" dirty="0" err="1" smtClean="0"/>
              <a:t>SweetAddable</a:t>
            </a:r>
            <a:r>
              <a:rPr lang="en-US" baseline="0" dirty="0" smtClean="0"/>
              <a:t> are all that one should need, if possible. 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0309B-5B1E-2247-B73D-E237526A4E82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8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7080BCA-DFC9-3144-BA50-1BAADA8256A6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1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726DC4-2F74-DC47-9082-91DB2F667B1F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8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5B43FF-1BD9-2447-918F-C26604C0B78C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6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7608B9-3BE4-3840-A419-A6B1DDFD10A8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4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8AB017-6FA2-FF41-9FDE-32BAB95A7921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4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0A2F8C2-4E98-FC4B-894F-92139096031D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C1180B-A4A8-8B41-B5A6-20276715697A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0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DEC15F-0713-C549-9698-E7D7D65E70A5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0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1937D3-3045-114E-BC97-E9FA21D8E2A3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3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9DE235-DF20-F645-80B9-2B8A2E09BCC2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9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E02320-A317-374F-A680-F1E75A2FB67E}" type="datetime1">
              <a:rPr lang="en-US" smtClean="0"/>
              <a:t>5/15/13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4227A6-0B40-844C-BDE2-806A666C36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7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77035"/>
            <a:ext cx="9144000" cy="980966"/>
          </a:xfrm>
          <a:prstGeom prst="rect">
            <a:avLst/>
          </a:prstGeom>
          <a:solidFill>
            <a:srgbClr val="DFC9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REST_Signature_small.psd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9" y="5973599"/>
            <a:ext cx="2274940" cy="78783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5657221"/>
            <a:ext cx="9152881" cy="219814"/>
          </a:xfrm>
          <a:prstGeom prst="rect">
            <a:avLst/>
          </a:prstGeom>
          <a:solidFill>
            <a:srgbClr val="83141D"/>
          </a:solidFill>
          <a:ln>
            <a:noFill/>
          </a:ln>
          <a:effectLst>
            <a:outerShdw blurRad="25400" dist="12700" dir="630000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828508" y="6334469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/>
            <a:fld id="{75390E8C-5DE5-4460-AB5D-036E8D6FC694}" type="slidenum">
              <a:rPr lang="en-US" sz="1000">
                <a:solidFill>
                  <a:srgbClr val="800000"/>
                </a:solidFill>
                <a:latin typeface="Arial"/>
                <a:ea typeface="Georgia" pitchFamily="54" charset="0"/>
                <a:cs typeface="Arial"/>
              </a:rPr>
              <a:pPr algn="r"/>
              <a:t>‹#›</a:t>
            </a:fld>
            <a:endParaRPr lang="en-US" sz="1000" dirty="0">
              <a:solidFill>
                <a:srgbClr val="800000"/>
              </a:solidFill>
              <a:latin typeface="Arial"/>
              <a:ea typeface="Georgia" pitchFamily="5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51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github.iu.edu/lvoufo/BindIt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u.edu/lvoufo/BindIt" TargetMode="External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18.emf"/><Relationship Id="rId5" Type="http://schemas.openxmlformats.org/officeDocument/2006/relationships/image" Target="../media/image11.emf"/><Relationship Id="rId6" Type="http://schemas.openxmlformats.org/officeDocument/2006/relationships/image" Target="../media/image13.emf"/><Relationship Id="rId7" Type="http://schemas.openxmlformats.org/officeDocument/2006/relationships/image" Target="../media/image15.emf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026388"/>
            <a:ext cx="9144000" cy="1831612"/>
          </a:xfrm>
          <a:prstGeom prst="rect">
            <a:avLst/>
          </a:prstGeom>
          <a:solidFill>
            <a:srgbClr val="DFC9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910941"/>
            <a:ext cx="9144000" cy="346341"/>
          </a:xfrm>
          <a:prstGeom prst="rect">
            <a:avLst/>
          </a:prstGeom>
          <a:solidFill>
            <a:srgbClr val="83141D"/>
          </a:soli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17889" y="764441"/>
            <a:ext cx="6982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3141D"/>
                </a:solidFill>
                <a:latin typeface="Arial"/>
                <a:cs typeface="Arial"/>
              </a:rPr>
              <a:t>Weak Hiding for C++ Concepts</a:t>
            </a:r>
          </a:p>
          <a:p>
            <a:r>
              <a:rPr lang="en-US" sz="2000" dirty="0">
                <a:solidFill>
                  <a:srgbClr val="83141D"/>
                </a:solidFill>
                <a:latin typeface="Arial"/>
                <a:cs typeface="Arial"/>
              </a:rPr>
              <a:t>a</a:t>
            </a:r>
            <a:r>
              <a:rPr lang="en-US" sz="2000" dirty="0" smtClean="0">
                <a:solidFill>
                  <a:srgbClr val="83141D"/>
                </a:solidFill>
                <a:latin typeface="Arial"/>
                <a:cs typeface="Arial"/>
              </a:rPr>
              <a:t>nd a Generic Way to Understand Name Binding</a:t>
            </a:r>
            <a:endParaRPr lang="en-US" sz="2000" dirty="0">
              <a:solidFill>
                <a:srgbClr val="83141D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7889" y="2186968"/>
            <a:ext cx="7126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83141D"/>
                </a:solidFill>
                <a:latin typeface="Arial"/>
                <a:cs typeface="Arial"/>
              </a:rPr>
              <a:t>Larisse Voufo</a:t>
            </a:r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, </a:t>
            </a:r>
            <a:r>
              <a:rPr lang="en-US" sz="1600" dirty="0" err="1" smtClean="0">
                <a:solidFill>
                  <a:srgbClr val="83141D"/>
                </a:solidFill>
                <a:latin typeface="Arial"/>
                <a:cs typeface="Arial"/>
              </a:rPr>
              <a:t>Marcin</a:t>
            </a:r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srgbClr val="83141D"/>
                </a:solidFill>
                <a:latin typeface="Arial"/>
                <a:cs typeface="Arial"/>
              </a:rPr>
              <a:t>Zalewski</a:t>
            </a:r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, Jeremiah </a:t>
            </a:r>
            <a:r>
              <a:rPr lang="en-US" sz="1600" dirty="0" err="1" smtClean="0">
                <a:solidFill>
                  <a:srgbClr val="83141D"/>
                </a:solidFill>
                <a:latin typeface="Arial"/>
                <a:cs typeface="Arial"/>
              </a:rPr>
              <a:t>Willcock</a:t>
            </a:r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 and Andrew </a:t>
            </a:r>
            <a:r>
              <a:rPr lang="en-US" sz="1600" dirty="0" err="1" smtClean="0">
                <a:solidFill>
                  <a:srgbClr val="83141D"/>
                </a:solidFill>
                <a:latin typeface="Arial"/>
                <a:cs typeface="Arial"/>
              </a:rPr>
              <a:t>Lumsdaine</a:t>
            </a:r>
            <a:endParaRPr lang="en-US" sz="1600" dirty="0" smtClean="0">
              <a:solidFill>
                <a:srgbClr val="83141D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Center for Research in Extreme Scale Technologies (CREST)</a:t>
            </a:r>
          </a:p>
          <a:p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Indiana University</a:t>
            </a:r>
          </a:p>
          <a:p>
            <a:endParaRPr lang="en-US" sz="1600" dirty="0" smtClean="0">
              <a:solidFill>
                <a:srgbClr val="83141D"/>
              </a:solidFill>
              <a:latin typeface="Arial"/>
              <a:cs typeface="Arial"/>
            </a:endParaRPr>
          </a:p>
          <a:p>
            <a:r>
              <a:rPr lang="en-US" sz="1600" dirty="0" smtClean="0">
                <a:solidFill>
                  <a:srgbClr val="83141D"/>
                </a:solidFill>
                <a:latin typeface="Arial"/>
                <a:cs typeface="Arial"/>
              </a:rPr>
              <a:t>C++Now 2013, Aspen, CO, USA</a:t>
            </a:r>
            <a:endParaRPr lang="en-US" sz="1600" dirty="0">
              <a:solidFill>
                <a:srgbClr val="83141D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REST_Signature_small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0" y="5541811"/>
            <a:ext cx="2974848" cy="10302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3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446885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dirty="0" smtClean="0">
                <a:solidFill>
                  <a:srgbClr val="000000"/>
                </a:solidFill>
              </a:rPr>
              <a:t>iffers between </a:t>
            </a:r>
            <a:r>
              <a:rPr lang="en-US" sz="2400" b="1" dirty="0" smtClean="0">
                <a:solidFill>
                  <a:srgbClr val="000000"/>
                </a:solidFill>
              </a:rPr>
              <a:t>languages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b="1" dirty="0" smtClean="0">
                <a:solidFill>
                  <a:srgbClr val="000000"/>
                </a:solidFill>
              </a:rPr>
              <a:t>designs</a:t>
            </a:r>
            <a:r>
              <a:rPr lang="en-US" sz="2400" dirty="0" smtClean="0">
                <a:solidFill>
                  <a:srgbClr val="000000"/>
                </a:solidFill>
              </a:rPr>
              <a:t>, or </a:t>
            </a:r>
            <a:r>
              <a:rPr lang="en-US" sz="2400" b="1" dirty="0" smtClean="0">
                <a:solidFill>
                  <a:srgbClr val="000000"/>
                </a:solidFill>
              </a:rPr>
              <a:t>kinds of references</a:t>
            </a:r>
            <a:r>
              <a:rPr lang="en-US" sz="2400" dirty="0" smtClean="0">
                <a:solidFill>
                  <a:srgbClr val="000000"/>
                </a:solidFill>
              </a:rPr>
              <a:t>: 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rgument-dependent lookup (ADL), 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s</a:t>
            </a:r>
            <a:r>
              <a:rPr lang="en-US" sz="2000" dirty="0" smtClean="0">
                <a:solidFill>
                  <a:srgbClr val="000000"/>
                </a:solidFill>
              </a:rPr>
              <a:t>imple function calls,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u</a:t>
            </a:r>
            <a:r>
              <a:rPr lang="en-US" sz="2000" dirty="0" smtClean="0">
                <a:solidFill>
                  <a:srgbClr val="000000"/>
                </a:solidFill>
              </a:rPr>
              <a:t>ses of operators,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u</a:t>
            </a:r>
            <a:r>
              <a:rPr lang="en-US" sz="2000" dirty="0" smtClean="0">
                <a:solidFill>
                  <a:srgbClr val="000000"/>
                </a:solidFill>
              </a:rPr>
              <a:t>ses of types,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C++ </a:t>
            </a:r>
            <a:r>
              <a:rPr lang="en-US" sz="2000" dirty="0" err="1" smtClean="0">
                <a:solidFill>
                  <a:srgbClr val="000000"/>
                </a:solidFill>
              </a:rPr>
              <a:t>Multimethods</a:t>
            </a:r>
            <a:r>
              <a:rPr lang="en-US" sz="2000" dirty="0" smtClean="0">
                <a:solidFill>
                  <a:srgbClr val="000000"/>
                </a:solidFill>
              </a:rPr>
              <a:t>,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C++,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Haskell, 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-US" sz="2000" dirty="0" smtClean="0">
                <a:solidFill>
                  <a:srgbClr val="000000"/>
                </a:solidFill>
              </a:rPr>
              <a:t>tc…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79990" y="1961444"/>
            <a:ext cx="5403144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20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::X x,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::X y)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foo(x + y);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16212" y="4854220"/>
            <a:ext cx="1803402" cy="310445"/>
          </a:xfrm>
          <a:prstGeom prst="rect">
            <a:avLst/>
          </a:prstGeom>
          <a:solidFill>
            <a:srgbClr val="0000FF">
              <a:alpha val="25000"/>
            </a:srgb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76323" y="4557890"/>
            <a:ext cx="2709333" cy="606776"/>
          </a:xfrm>
          <a:prstGeom prst="rect">
            <a:avLst/>
          </a:prstGeom>
          <a:noFill/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19614" y="3623734"/>
            <a:ext cx="2387598" cy="383822"/>
          </a:xfrm>
          <a:prstGeom prst="rect">
            <a:avLst/>
          </a:prstGeom>
          <a:noFill/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90055" y="2102555"/>
            <a:ext cx="5125155" cy="3369731"/>
          </a:xfrm>
          <a:prstGeom prst="rect">
            <a:avLst/>
          </a:prstGeom>
          <a:noFill/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85657" y="4550832"/>
            <a:ext cx="723898" cy="402168"/>
          </a:xfrm>
          <a:prstGeom prst="rect">
            <a:avLst/>
          </a:prstGeom>
          <a:solidFill>
            <a:srgbClr val="000090"/>
          </a:solidFill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151989" y="1700387"/>
            <a:ext cx="663221" cy="402168"/>
          </a:xfrm>
          <a:prstGeom prst="rect">
            <a:avLst/>
          </a:prstGeom>
          <a:solidFill>
            <a:srgbClr val="000090"/>
          </a:solidFill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7212" y="3605388"/>
            <a:ext cx="675921" cy="402168"/>
          </a:xfrm>
          <a:prstGeom prst="rect">
            <a:avLst/>
          </a:prstGeom>
          <a:solidFill>
            <a:srgbClr val="000090"/>
          </a:solidFill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ns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2014" y="2717800"/>
            <a:ext cx="2079975" cy="654755"/>
          </a:xfrm>
          <a:prstGeom prst="rect">
            <a:avLst/>
          </a:prstGeom>
          <a:noFill/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151989" y="2699455"/>
            <a:ext cx="663221" cy="402168"/>
          </a:xfrm>
          <a:prstGeom prst="rect">
            <a:avLst/>
          </a:prstGeom>
          <a:solidFill>
            <a:srgbClr val="000090"/>
          </a:solidFill>
          <a:ln w="31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adl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269091" y="4247445"/>
            <a:ext cx="968020" cy="303387"/>
          </a:xfrm>
          <a:prstGeom prst="rect">
            <a:avLst/>
          </a:prstGeom>
          <a:solidFill>
            <a:srgbClr val="0000FF">
              <a:alpha val="25000"/>
            </a:srgb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83212" y="4209348"/>
            <a:ext cx="968020" cy="303387"/>
          </a:xfrm>
          <a:prstGeom prst="rect">
            <a:avLst/>
          </a:prstGeom>
          <a:solidFill>
            <a:srgbClr val="0000FF">
              <a:alpha val="25000"/>
            </a:srgbClr>
          </a:solidFill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9" y="1829681"/>
            <a:ext cx="7596050" cy="908497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Combinators</a:t>
            </a:r>
            <a:r>
              <a:rPr lang="en-US" dirty="0" smtClean="0"/>
              <a:t>,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889"/>
            <a:ext cx="8229600" cy="4390496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Weak hiding selectively updates lookup results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charset="2"/>
              <a:buChar char="v"/>
            </a:pPr>
            <a:r>
              <a:rPr lang="en-US" sz="2400" dirty="0" smtClean="0"/>
              <a:t>Define </a:t>
            </a:r>
            <a:r>
              <a:rPr lang="en-US" sz="2400" b="1" i="1" dirty="0" smtClean="0">
                <a:latin typeface="Times New Roman"/>
                <a:cs typeface="Times New Roman"/>
              </a:rPr>
              <a:t>update</a:t>
            </a:r>
            <a:r>
              <a:rPr lang="en-US" sz="2400" dirty="0" smtClean="0"/>
              <a:t> based on a new concept: </a:t>
            </a:r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Parameterized</a:t>
            </a:r>
            <a:r>
              <a:rPr lang="en-US" sz="2400" dirty="0" smtClean="0"/>
              <a:t>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5335" y="3792120"/>
            <a:ext cx="8777110" cy="1130773"/>
          </a:xfrm>
          <a:prstGeom prst="roundRect">
            <a:avLst>
              <a:gd name="adj" fmla="val 7943"/>
            </a:avLst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update :: 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Parameterized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=&gt;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OverloadSet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OverloadSet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pdate 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= case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get_env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of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				Nothing 		-&gt; 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				(Just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new_env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-&gt; 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new_env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44839" y="5080000"/>
            <a:ext cx="3330222" cy="677333"/>
          </a:xfrm>
          <a:prstGeom prst="wedgeRoundRectCallout">
            <a:avLst>
              <a:gd name="adj1" fmla="val -19312"/>
              <a:gd name="adj2" fmla="val -1476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Lookup results are coupled with the bind environment.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9660" y="4365757"/>
            <a:ext cx="1179690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19660" y="4650580"/>
            <a:ext cx="1669384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38727" y="4151489"/>
            <a:ext cx="1179690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78729" y="1916950"/>
            <a:ext cx="1161382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5172" y="2370978"/>
            <a:ext cx="1175493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7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/>
                <a:cs typeface="Courier"/>
              </a:rPr>
              <a:t>Parameterized</a:t>
            </a:r>
            <a:r>
              <a:rPr lang="en-US" dirty="0"/>
              <a:t> example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38666" y="2786417"/>
            <a:ext cx="8404578" cy="727250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Parameterized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Basic.Language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=&gt;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Language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8666" y="1585339"/>
            <a:ext cx="8404578" cy="919106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Parameterized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 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get_env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 Maybe 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ViableSet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get_env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= Nothing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			-- default, constant bind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101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8666" y="3829756"/>
            <a:ext cx="8334022" cy="1419578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instance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ambiguity_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is_error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instance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Parameterized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get_env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= Just 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ambiguity_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is_not_error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553200" y="4600223"/>
            <a:ext cx="2276161" cy="507999"/>
          </a:xfrm>
          <a:prstGeom prst="wedgeRoundRectCallout">
            <a:avLst>
              <a:gd name="adj1" fmla="val -91226"/>
              <a:gd name="adj2" fmla="val 1349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For C++ Concepts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66999" y="4823399"/>
            <a:ext cx="2667001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09948" y="4185577"/>
            <a:ext cx="2374941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57459" y="1939088"/>
            <a:ext cx="3478430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6467083" y="1331339"/>
            <a:ext cx="2276161" cy="507999"/>
          </a:xfrm>
          <a:prstGeom prst="wedgeRoundRectCallout">
            <a:avLst>
              <a:gd name="adj1" fmla="val -89986"/>
              <a:gd name="adj2" fmla="val 7182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Bind environment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4290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Concepts Designs: Recap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417638"/>
            <a:ext cx="8215488" cy="415625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Introducing a new scoping rule: </a:t>
            </a:r>
            <a:r>
              <a:rPr lang="en-US" sz="2400" b="1" dirty="0" smtClean="0">
                <a:solidFill>
                  <a:srgbClr val="000000"/>
                </a:solidFill>
              </a:rPr>
              <a:t>Weak Hiding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Introducing a new mechanism for name binding: </a:t>
            </a:r>
            <a:r>
              <a:rPr lang="en-US" sz="2400" b="1" dirty="0" smtClean="0">
                <a:solidFill>
                  <a:srgbClr val="000000"/>
                </a:solidFill>
              </a:rPr>
              <a:t>Bind</a:t>
            </a:r>
            <a:r>
              <a:rPr lang="en-US" sz="2400" b="1" baseline="50000" dirty="0" smtClean="0">
                <a:solidFill>
                  <a:srgbClr val="000000"/>
                </a:solidFill>
              </a:rPr>
              <a:t>x2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u="sng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u="sng" dirty="0" smtClean="0">
                <a:solidFill>
                  <a:srgbClr val="000000"/>
                </a:solidFill>
              </a:rPr>
              <a:t>Main Motivation</a:t>
            </a:r>
            <a:r>
              <a:rPr lang="en-US" sz="2400" dirty="0" smtClean="0">
                <a:solidFill>
                  <a:srgbClr val="000000"/>
                </a:solidFill>
              </a:rPr>
              <a:t>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Software compatibility 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In transition from  unconstrained to constrained polymorphism.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e</a:t>
            </a:r>
            <a:r>
              <a:rPr lang="en-US" sz="1600" dirty="0" smtClean="0">
                <a:solidFill>
                  <a:srgbClr val="000000"/>
                </a:solidFill>
              </a:rPr>
              <a:t>.g., a transition from C++ to </a:t>
            </a:r>
            <a:r>
              <a:rPr lang="en-US" sz="1600" dirty="0" err="1" smtClean="0">
                <a:solidFill>
                  <a:srgbClr val="000000"/>
                </a:solidFill>
              </a:rPr>
              <a:t>ConceptC</a:t>
            </a:r>
            <a:r>
              <a:rPr lang="en-US" sz="1600" dirty="0" smtClean="0">
                <a:solidFill>
                  <a:srgbClr val="000000"/>
                </a:solidFill>
              </a:rPr>
              <a:t>++.</a:t>
            </a: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Concepts Designs: Recap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00103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b="1" dirty="0" smtClean="0">
                <a:solidFill>
                  <a:srgbClr val="000000"/>
                </a:solidFill>
              </a:rPr>
              <a:t>Bind</a:t>
            </a:r>
            <a:r>
              <a:rPr lang="en-US" sz="2400" b="1" baseline="50000" dirty="0" smtClean="0">
                <a:solidFill>
                  <a:srgbClr val="000000"/>
                </a:solidFill>
              </a:rPr>
              <a:t>x2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is an implementation of  </a:t>
            </a:r>
            <a:r>
              <a:rPr lang="en-US" sz="2400" b="1" dirty="0" smtClean="0">
                <a:solidFill>
                  <a:srgbClr val="000000"/>
                </a:solidFill>
              </a:rPr>
              <a:t>weak </a:t>
            </a:r>
            <a:r>
              <a:rPr lang="en-US" sz="2400" b="1" dirty="0">
                <a:solidFill>
                  <a:srgbClr val="000000"/>
                </a:solidFill>
              </a:rPr>
              <a:t>hiding,  optionally parameterized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smtClean="0">
                <a:solidFill>
                  <a:srgbClr val="000000"/>
                </a:solidFill>
              </a:rPr>
              <a:t>e.g., </a:t>
            </a:r>
            <a:r>
              <a:rPr lang="en-US" sz="2400" dirty="0">
                <a:solidFill>
                  <a:srgbClr val="000000"/>
                </a:solidFill>
              </a:rPr>
              <a:t>over the </a:t>
            </a:r>
            <a:r>
              <a:rPr lang="en-US" sz="2400" b="1" dirty="0">
                <a:solidFill>
                  <a:srgbClr val="000000"/>
                </a:solidFill>
              </a:rPr>
              <a:t>bind environment</a:t>
            </a:r>
            <a:r>
              <a:rPr lang="en-US" sz="2400" dirty="0">
                <a:solidFill>
                  <a:srgbClr val="000000"/>
                </a:solidFill>
              </a:rPr>
              <a:t>).</a:t>
            </a:r>
            <a:endParaRPr lang="en-US" sz="1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u="sng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u="sng" dirty="0" smtClean="0">
                <a:solidFill>
                  <a:srgbClr val="000000"/>
                </a:solidFill>
              </a:rPr>
              <a:t>Design variants</a:t>
            </a:r>
            <a:r>
              <a:rPr lang="en-US" sz="2400" dirty="0" smtClean="0">
                <a:solidFill>
                  <a:srgbClr val="000000"/>
                </a:solidFill>
              </a:rPr>
              <a:t>: (Experimental) 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Constant meaning of ambiguity:		from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 smtClean="0">
                <a:solidFill>
                  <a:srgbClr val="000000"/>
                </a:solidFill>
              </a:rPr>
              <a:t> concept.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Changing meaning of ambiguity:		from </a:t>
            </a:r>
            <a:r>
              <a:rPr lang="en-US" sz="2000" b="1" dirty="0" smtClean="0">
                <a:solidFill>
                  <a:srgbClr val="000000"/>
                </a:solidFill>
              </a:rPr>
              <a:t>bind environment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e</a:t>
            </a:r>
            <a:r>
              <a:rPr lang="en-US" sz="1600" dirty="0" smtClean="0">
                <a:solidFill>
                  <a:srgbClr val="000000"/>
                </a:solidFill>
              </a:rPr>
              <a:t>.g., Relaxing restrictions for name binding in restricted scope.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28889"/>
            <a:ext cx="8229600" cy="4459111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Understanding current name binding mechanisms: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Argument-dependent lookup.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C++ Operators.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cross-language analysis.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Exploring concepts designs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Understanding the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current limitations.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Exploring new solutions: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eak hiding, </a:t>
            </a:r>
          </a:p>
          <a:p>
            <a:pPr lvl="2">
              <a:buFont typeface="Wingdings" charset="2"/>
              <a:buChar char="§"/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2-Stage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ame binding, and 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arameterized weak hiding.</a:t>
            </a: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/>
              <a:t>Simplifying compiler </a:t>
            </a:r>
            <a:r>
              <a:rPr lang="en-US" sz="2400" dirty="0"/>
              <a:t>d</a:t>
            </a:r>
            <a:r>
              <a:rPr lang="en-US" sz="2400" dirty="0" smtClean="0"/>
              <a:t>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3" y="274638"/>
            <a:ext cx="8590613" cy="1143000"/>
          </a:xfrm>
        </p:spPr>
        <p:txBody>
          <a:bodyPr/>
          <a:lstStyle/>
          <a:p>
            <a:r>
              <a:rPr lang="en-US" dirty="0" smtClean="0"/>
              <a:t>Using our Framework in Compilers</a:t>
            </a:r>
            <a:br>
              <a:rPr lang="en-US" dirty="0" smtClean="0"/>
            </a:br>
            <a:r>
              <a:rPr lang="en-US" sz="2400" dirty="0" smtClean="0"/>
              <a:t>Option #1: For all </a:t>
            </a:r>
            <a:r>
              <a:rPr lang="en-US" sz="2400" dirty="0" err="1" smtClean="0"/>
              <a:t>combinators</a:t>
            </a:r>
            <a:r>
              <a:rPr lang="en-US" sz="2400" dirty="0" smtClean="0"/>
              <a:t>, integrate directly into parsers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85274" y="3503803"/>
            <a:ext cx="3673349" cy="191911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4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4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4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4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9718" y="4901338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97700" y="4691333"/>
            <a:ext cx="2165366" cy="48780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1930634" y="4291142"/>
            <a:ext cx="1693100" cy="19007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53007" y="3598503"/>
            <a:ext cx="3454171" cy="171794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043521" y="3868392"/>
            <a:ext cx="1439102" cy="36298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ight Arrow Callout 15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206998" y="2652889"/>
            <a:ext cx="3479802" cy="8509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</a:rPr>
              <a:t>parser interface</a:t>
            </a:r>
            <a:r>
              <a:rPr lang="en-US" sz="2000" dirty="0" smtClean="0">
                <a:solidFill>
                  <a:schemeClr val="tx1"/>
                </a:solidFill>
              </a:rPr>
              <a:t>: manages scopes and declarations.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06998" y="3621851"/>
            <a:ext cx="3479801" cy="548640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chemeClr val="tx1"/>
                </a:solidFill>
              </a:rPr>
              <a:t>Instantiate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tx1"/>
                </a:solidFill>
              </a:rPr>
              <a:t>Language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concept.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105</a:t>
            </a:fld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-Up Arrow 29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32347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53" y="274638"/>
            <a:ext cx="8590613" cy="1143000"/>
          </a:xfrm>
        </p:spPr>
        <p:txBody>
          <a:bodyPr/>
          <a:lstStyle/>
          <a:p>
            <a:r>
              <a:rPr lang="en-US" dirty="0" smtClean="0"/>
              <a:t>Using our Framework in Compilers</a:t>
            </a:r>
            <a:br>
              <a:rPr lang="en-US" dirty="0" smtClean="0"/>
            </a:br>
            <a:r>
              <a:rPr lang="en-US" sz="2400" u="sng" dirty="0" smtClean="0"/>
              <a:t>Option #2</a:t>
            </a:r>
            <a:r>
              <a:rPr lang="en-US" sz="2400" dirty="0" smtClean="0"/>
              <a:t>: for weak hiding only, a conservative integration</a:t>
            </a:r>
            <a:endParaRPr lang="en-US" dirty="0"/>
          </a:p>
        </p:txBody>
      </p:sp>
      <p:sp>
        <p:nvSpPr>
          <p:cNvPr id="13" name="Right Arrow Callout 12"/>
          <p:cNvSpPr/>
          <p:nvPr/>
        </p:nvSpPr>
        <p:spPr>
          <a:xfrm>
            <a:off x="4723289" y="4837098"/>
            <a:ext cx="1143000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r>
              <a:rPr lang="en-US" sz="2000" b="1" baseline="30000" dirty="0" smtClean="0">
                <a:solidFill>
                  <a:schemeClr val="tx1"/>
                </a:solidFill>
              </a:rPr>
              <a:t>x2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5936846" y="4729033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20289" y="4754244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21543" y="3527778"/>
            <a:ext cx="3503789" cy="194301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) { 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4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4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4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4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14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921" y="4924779"/>
            <a:ext cx="650523" cy="1930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313749" y="4325676"/>
            <a:ext cx="661807" cy="147548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8321" y="4714922"/>
            <a:ext cx="2400345" cy="44522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96338" y="3654778"/>
            <a:ext cx="3301996" cy="171344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745844" y="4924683"/>
            <a:ext cx="2864555" cy="249573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7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 Underway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099806"/>
          </a:xfrm>
          <a:noFill/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[ </a:t>
            </a:r>
            <a:r>
              <a:rPr lang="en-US" sz="2400" dirty="0" smtClean="0">
                <a:solidFill>
                  <a:srgbClr val="000000"/>
                </a:solidFill>
                <a:hlinkClick r:id="rId3"/>
              </a:rPr>
              <a:t>https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://github.iu.edu/lvoufo/</a:t>
            </a:r>
            <a:r>
              <a:rPr lang="en-US" sz="2400" dirty="0" smtClean="0">
                <a:solidFill>
                  <a:srgbClr val="000000"/>
                </a:solidFill>
                <a:hlinkClick r:id="rId3"/>
              </a:rPr>
              <a:t>BindIt</a:t>
            </a:r>
            <a:r>
              <a:rPr lang="en-US" sz="2400" dirty="0" smtClean="0">
                <a:solidFill>
                  <a:srgbClr val="000000"/>
                </a:solidFill>
              </a:rPr>
              <a:t> ]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Parser </a:t>
            </a:r>
            <a:r>
              <a:rPr lang="en-US" sz="2400" dirty="0">
                <a:solidFill>
                  <a:srgbClr val="000000"/>
                </a:solidFill>
              </a:rPr>
              <a:t>i</a:t>
            </a:r>
            <a:r>
              <a:rPr lang="en-US" sz="2400" dirty="0" smtClean="0">
                <a:solidFill>
                  <a:srgbClr val="000000"/>
                </a:solidFill>
              </a:rPr>
              <a:t>nterface for </a:t>
            </a:r>
            <a:r>
              <a:rPr lang="en-US" sz="2400" dirty="0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anaging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copes: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Using Haskell’s </a:t>
            </a:r>
            <a:r>
              <a:rPr lang="en-US" sz="2000" b="1" dirty="0" smtClean="0">
                <a:solidFill>
                  <a:srgbClr val="000000"/>
                </a:solidFill>
              </a:rPr>
              <a:t>Parsec</a:t>
            </a:r>
            <a:r>
              <a:rPr lang="en-US" sz="2000" dirty="0" smtClean="0">
                <a:solidFill>
                  <a:srgbClr val="000000"/>
                </a:solidFill>
              </a:rPr>
              <a:t> library and a </a:t>
            </a:r>
            <a:r>
              <a:rPr lang="en-US" sz="2000" b="1" dirty="0" smtClean="0">
                <a:solidFill>
                  <a:srgbClr val="000000"/>
                </a:solidFill>
              </a:rPr>
              <a:t>mini-C++</a:t>
            </a:r>
            <a:r>
              <a:rPr lang="en-US" sz="2000" dirty="0" smtClean="0">
                <a:solidFill>
                  <a:srgbClr val="000000"/>
                </a:solidFill>
              </a:rPr>
              <a:t> language.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Modifying existing compilers: </a:t>
            </a:r>
            <a:r>
              <a:rPr lang="en-US" sz="2000" b="1" dirty="0" smtClean="0">
                <a:solidFill>
                  <a:srgbClr val="000000"/>
                </a:solidFill>
              </a:rPr>
              <a:t>language-c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b="1" dirty="0" smtClean="0">
                <a:solidFill>
                  <a:srgbClr val="000000"/>
                </a:solidFill>
              </a:rPr>
              <a:t>featherweight Java</a:t>
            </a:r>
            <a:r>
              <a:rPr lang="en-US" sz="2000" dirty="0" smtClean="0">
                <a:solidFill>
                  <a:srgbClr val="000000"/>
                </a:solidFill>
              </a:rPr>
              <a:t>, etc...</a:t>
            </a:r>
          </a:p>
          <a:p>
            <a:pPr marL="0" indent="0">
              <a:buNone/>
            </a:pPr>
            <a:endParaRPr lang="en-US" sz="1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Executing </a:t>
            </a:r>
            <a:r>
              <a:rPr lang="en-US" sz="2400" b="1" dirty="0" smtClean="0">
                <a:solidFill>
                  <a:srgbClr val="000000"/>
                </a:solidFill>
              </a:rPr>
              <a:t>Bind</a:t>
            </a:r>
            <a:r>
              <a:rPr lang="en-US" sz="2400" b="1" baseline="30000" dirty="0" smtClean="0">
                <a:solidFill>
                  <a:srgbClr val="000000"/>
                </a:solidFill>
              </a:rPr>
              <a:t>x2</a:t>
            </a:r>
            <a:r>
              <a:rPr lang="en-US" sz="2400" dirty="0" smtClean="0">
                <a:solidFill>
                  <a:srgbClr val="000000"/>
                </a:solidFill>
              </a:rPr>
              <a:t>: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Explored in </a:t>
            </a:r>
            <a:r>
              <a:rPr lang="en-US" sz="2000" b="1" dirty="0" err="1" smtClean="0">
                <a:solidFill>
                  <a:srgbClr val="000000"/>
                </a:solidFill>
              </a:rPr>
              <a:t>ConceptClang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Alternative compositional view of name binding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  as composed of some </a:t>
            </a:r>
            <a:r>
              <a:rPr lang="en-US" sz="2000" b="1" dirty="0" err="1" smtClean="0">
                <a:solidFill>
                  <a:srgbClr val="000000"/>
                </a:solidFill>
                <a:latin typeface="Courier"/>
                <a:cs typeface="Courier"/>
              </a:rPr>
              <a:t>lookup_best</a:t>
            </a:r>
            <a:r>
              <a:rPr lang="en-US" sz="2000" dirty="0" smtClean="0">
                <a:solidFill>
                  <a:srgbClr val="000000"/>
                </a:solidFill>
              </a:rPr>
              <a:t> and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128030"/>
          </a:xfrm>
          <a:noFill/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Our name binding framework allows: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expressing the scoping rules of a language, for a given reference, in terms of 3-4 </a:t>
            </a:r>
            <a:r>
              <a:rPr lang="en-US" sz="2000" b="1" dirty="0" smtClean="0">
                <a:solidFill>
                  <a:srgbClr val="000000"/>
                </a:solidFill>
              </a:rPr>
              <a:t>scope </a:t>
            </a:r>
            <a:r>
              <a:rPr lang="en-US" sz="2000" b="1" dirty="0" err="1" smtClean="0">
                <a:solidFill>
                  <a:srgbClr val="000000"/>
                </a:solidFill>
              </a:rPr>
              <a:t>combinators</a:t>
            </a:r>
            <a:r>
              <a:rPr lang="en-US" sz="2000" dirty="0" smtClean="0">
                <a:solidFill>
                  <a:srgbClr val="000000"/>
                </a:solidFill>
              </a:rPr>
              <a:t>, and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reasoning about the application of scoping rules generically, abstracting over the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Language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concept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i</a:t>
            </a:r>
            <a:r>
              <a:rPr lang="en-US" sz="1600" dirty="0" smtClean="0">
                <a:solidFill>
                  <a:srgbClr val="000000"/>
                </a:solidFill>
              </a:rPr>
              <a:t>ncl. the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rgbClr val="000000"/>
                </a:solidFill>
              </a:rPr>
              <a:t> and, optionally,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Parameterized</a:t>
            </a:r>
            <a:r>
              <a:rPr lang="en-US" sz="1600" dirty="0" smtClean="0">
                <a:solidFill>
                  <a:srgbClr val="000000"/>
                </a:solidFill>
              </a:rPr>
              <a:t> concepts.</a:t>
            </a:r>
          </a:p>
          <a:p>
            <a:pPr marL="914400" lvl="2" indent="0">
              <a:buNone/>
            </a:pPr>
            <a:endParaRPr lang="en-US" sz="10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2-stage name binding (</a:t>
            </a:r>
            <a:r>
              <a:rPr lang="en-US" sz="2400" b="1" dirty="0" smtClean="0">
                <a:solidFill>
                  <a:srgbClr val="000000"/>
                </a:solidFill>
              </a:rPr>
              <a:t>Bind</a:t>
            </a:r>
            <a:r>
              <a:rPr lang="en-US" sz="2400" b="1" baseline="30000" dirty="0" smtClean="0">
                <a:solidFill>
                  <a:srgbClr val="000000"/>
                </a:solidFill>
              </a:rPr>
              <a:t>x2</a:t>
            </a:r>
            <a:r>
              <a:rPr lang="en-US" sz="2400" dirty="0" smtClean="0">
                <a:solidFill>
                  <a:srgbClr val="000000"/>
                </a:solidFill>
              </a:rPr>
              <a:t>):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i</a:t>
            </a:r>
            <a:r>
              <a:rPr lang="en-US" sz="2000" dirty="0" smtClean="0">
                <a:solidFill>
                  <a:srgbClr val="000000"/>
                </a:solidFill>
              </a:rPr>
              <a:t>s an implementation of </a:t>
            </a:r>
            <a:r>
              <a:rPr lang="en-US" sz="2000" b="1" dirty="0" smtClean="0">
                <a:solidFill>
                  <a:srgbClr val="000000"/>
                </a:solidFill>
              </a:rPr>
              <a:t>weak hiding</a:t>
            </a:r>
            <a:r>
              <a:rPr lang="en-US" sz="2000" dirty="0" smtClean="0">
                <a:solidFill>
                  <a:srgbClr val="000000"/>
                </a:solidFill>
              </a:rPr>
              <a:t>, optionally </a:t>
            </a:r>
            <a:r>
              <a:rPr lang="en-US" sz="2000" dirty="0" smtClean="0">
                <a:solidFill>
                  <a:srgbClr val="000000"/>
                </a:solidFill>
                <a:cs typeface="Courier"/>
              </a:rPr>
              <a:t>parameterized by the bind environment, and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p</a:t>
            </a:r>
            <a:r>
              <a:rPr lang="en-US" sz="2000" dirty="0" smtClean="0">
                <a:solidFill>
                  <a:srgbClr val="000000"/>
                </a:solidFill>
              </a:rPr>
              <a:t>reserves valid programs in transition from C++ to </a:t>
            </a:r>
            <a:r>
              <a:rPr lang="en-US" sz="2000" dirty="0" err="1" smtClean="0">
                <a:solidFill>
                  <a:srgbClr val="000000"/>
                </a:solidFill>
              </a:rPr>
              <a:t>ConceptC</a:t>
            </a:r>
            <a:r>
              <a:rPr lang="en-US" sz="2000" dirty="0" smtClean="0">
                <a:solidFill>
                  <a:srgbClr val="000000"/>
                </a:solidFill>
              </a:rPr>
              <a:t>++.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55" y="2297998"/>
            <a:ext cx="2099089" cy="384836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71733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Thank You! Questions/Comments</a:t>
            </a:r>
            <a:r>
              <a:rPr lang="en-US" dirty="0"/>
              <a:t>?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/>
            </a:r>
            <a:br>
              <a:rPr lang="en-US" dirty="0">
                <a:solidFill>
                  <a:srgbClr val="000000"/>
                </a:solidFill>
                <a:sym typeface="Wingdings"/>
              </a:rPr>
            </a:b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0122" y="2834137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4566" y="4397208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499042" y="4158981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2147217" y="3716511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321966" y="2957059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2280590" y="3161918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913471" y="2708314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90853" y="3716511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13471" y="3157737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64408" y="4158981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ight Arrow Callout 17"/>
          <p:cNvSpPr/>
          <p:nvPr/>
        </p:nvSpPr>
        <p:spPr>
          <a:xfrm>
            <a:off x="4826001" y="4268503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Left Brace 33"/>
          <p:cNvSpPr/>
          <p:nvPr/>
        </p:nvSpPr>
        <p:spPr>
          <a:xfrm>
            <a:off x="5940780" y="4160438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24223" y="4185649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206998" y="2266420"/>
            <a:ext cx="3479801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>
                <a:solidFill>
                  <a:schemeClr val="tx1"/>
                </a:solidFill>
              </a:rPr>
              <a:t>scope </a:t>
            </a:r>
            <a:r>
              <a:rPr lang="en-US" sz="2000" b="1" dirty="0" err="1">
                <a:solidFill>
                  <a:schemeClr val="tx1"/>
                </a:solidFill>
              </a:rPr>
              <a:t>combinators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206998" y="3106688"/>
            <a:ext cx="3479801" cy="548640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chemeClr val="tx1"/>
                </a:solidFill>
              </a:rPr>
              <a:t>Instantiate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tx1"/>
                </a:solidFill>
              </a:rPr>
              <a:t>Language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concept.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109</a:t>
            </a:fld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 rot="5400000">
            <a:off x="3755401" y="2869063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Bent-Up Arrow 41"/>
          <p:cNvSpPr/>
          <p:nvPr/>
        </p:nvSpPr>
        <p:spPr>
          <a:xfrm>
            <a:off x="1721556" y="1811095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88888" y="5087835"/>
            <a:ext cx="49093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[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https://github.iu.edu/lvoufo/BindIt</a:t>
            </a:r>
            <a:r>
              <a:rPr lang="en-US" sz="2400" dirty="0">
                <a:solidFill>
                  <a:srgbClr val="000000"/>
                </a:solidFill>
              </a:rPr>
              <a:t> 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706" y="1381788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26487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for Name Binding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dirty="0" smtClean="0">
                <a:solidFill>
                  <a:srgbClr val="000000"/>
                </a:solidFill>
              </a:rPr>
              <a:t>an be challenging to understand, analyze, and compare.</a:t>
            </a: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Are </a:t>
            </a:r>
            <a:r>
              <a:rPr lang="en-US" sz="2400" dirty="0">
                <a:solidFill>
                  <a:srgbClr val="000000"/>
                </a:solidFill>
              </a:rPr>
              <a:t>intertwined with other sections of the standard.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4111" y="2568222"/>
            <a:ext cx="5926667" cy="16619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b="1" u="sng" dirty="0" smtClean="0">
                <a:solidFill>
                  <a:srgbClr val="000000"/>
                </a:solidFill>
              </a:rPr>
              <a:t>C++ Name Binding Specification, at </a:t>
            </a:r>
            <a:r>
              <a:rPr lang="en-US" sz="2000" b="1" u="sng" dirty="0">
                <a:solidFill>
                  <a:srgbClr val="000000"/>
                </a:solidFill>
              </a:rPr>
              <a:t>a glance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 3.4 </a:t>
            </a:r>
            <a:r>
              <a:rPr lang="en-US" sz="1600" dirty="0">
                <a:solidFill>
                  <a:srgbClr val="000000"/>
                </a:solidFill>
              </a:rPr>
              <a:t>– Name lookup			13 pages, 45+ paragraphs</a:t>
            </a:r>
          </a:p>
          <a:p>
            <a:pPr lvl="1">
              <a:buFont typeface="Wingdings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 14.6 </a:t>
            </a:r>
            <a:r>
              <a:rPr lang="en-US" sz="1600" dirty="0">
                <a:solidFill>
                  <a:srgbClr val="000000"/>
                </a:solidFill>
              </a:rPr>
              <a:t>– Name resolution		13 pages, 50+ paragraphs</a:t>
            </a:r>
          </a:p>
          <a:p>
            <a:pPr lvl="1">
              <a:buFont typeface="Wingdings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 13 </a:t>
            </a:r>
            <a:r>
              <a:rPr lang="en-US" sz="1600" dirty="0">
                <a:solidFill>
                  <a:srgbClr val="000000"/>
                </a:solidFill>
              </a:rPr>
              <a:t>– Overloading			30 pages, 140+ paragraphs</a:t>
            </a:r>
          </a:p>
          <a:p>
            <a:pPr lvl="1">
              <a:buFont typeface="Wingdings" charset="2"/>
              <a:buChar char="§"/>
            </a:pPr>
            <a:r>
              <a:rPr lang="en-US" sz="1600" dirty="0" smtClean="0">
                <a:solidFill>
                  <a:srgbClr val="000000"/>
                </a:solidFill>
              </a:rPr>
              <a:t> 11 </a:t>
            </a:r>
            <a:r>
              <a:rPr lang="en-US" sz="1600" dirty="0">
                <a:solidFill>
                  <a:srgbClr val="000000"/>
                </a:solidFill>
              </a:rPr>
              <a:t>– Member access		10 pages, 35+ paragraphs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8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</a:t>
            </a:r>
            <a:r>
              <a:rPr lang="en-US" dirty="0"/>
              <a:t>for Name Binding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T</a:t>
            </a:r>
            <a:r>
              <a:rPr lang="en-US" sz="2400" dirty="0" smtClean="0">
                <a:solidFill>
                  <a:srgbClr val="000000"/>
                </a:solidFill>
              </a:rPr>
              <a:t>ypically depend on details of languages </a:t>
            </a:r>
            <a:r>
              <a:rPr lang="en-US" sz="2400" dirty="0">
                <a:solidFill>
                  <a:srgbClr val="000000"/>
                </a:solidFill>
              </a:rPr>
              <a:t>and </a:t>
            </a:r>
            <a:r>
              <a:rPr lang="en-US" sz="2400" dirty="0" smtClean="0">
                <a:solidFill>
                  <a:srgbClr val="000000"/>
                </a:solidFill>
              </a:rPr>
              <a:t>the varied features they support.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47373" y="3189115"/>
            <a:ext cx="4286900" cy="2497664"/>
            <a:chOff x="4036522" y="1828799"/>
            <a:chExt cx="3458017" cy="2235200"/>
          </a:xfrm>
        </p:grpSpPr>
        <p:sp>
          <p:nvSpPr>
            <p:cNvPr id="8" name="Round Same Side Corner Rectangle 7"/>
            <p:cNvSpPr/>
            <p:nvPr/>
          </p:nvSpPr>
          <p:spPr>
            <a:xfrm rot="10800000">
              <a:off x="4036522" y="1828799"/>
              <a:ext cx="3458017" cy="2235200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rgbClr val="FFFF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 Same Side Corner Rectangle 4"/>
            <p:cNvSpPr/>
            <p:nvPr/>
          </p:nvSpPr>
          <p:spPr>
            <a:xfrm rot="21600000">
              <a:off x="4105262" y="1828799"/>
              <a:ext cx="3320537" cy="21664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 smtClean="0">
                <a:solidFill>
                  <a:srgbClr val="000000"/>
                </a:solidFill>
              </a:endParaRPr>
            </a:p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 smtClean="0">
                <a:solidFill>
                  <a:srgbClr val="000000"/>
                </a:solidFill>
              </a:endParaRP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err="1" smtClean="0">
                  <a:solidFill>
                    <a:srgbClr val="000000"/>
                  </a:solidFill>
                </a:rPr>
                <a:t>Hindley</a:t>
              </a:r>
              <a:r>
                <a:rPr lang="en-US" sz="1600" kern="1200" dirty="0" smtClean="0">
                  <a:solidFill>
                    <a:srgbClr val="000000"/>
                  </a:solidFill>
                </a:rPr>
                <a:t>-Milner type system + </a:t>
              </a:r>
              <a:r>
                <a:rPr lang="en-US" sz="1600" dirty="0" smtClean="0">
                  <a:solidFill>
                    <a:srgbClr val="000000"/>
                  </a:solidFill>
                </a:rPr>
                <a:t>Type classes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rgbClr val="000000"/>
                  </a:solidFill>
                </a:rPr>
                <a:t>Type inference + Dependency analysis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rgbClr val="000000"/>
                  </a:solidFill>
                </a:rPr>
                <a:t>Dictionary-passing style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dirty="0" smtClean="0">
                  <a:solidFill>
                    <a:srgbClr val="000000"/>
                  </a:solidFill>
                </a:rPr>
                <a:t>Modules and </a:t>
              </a:r>
              <a:r>
                <a:rPr lang="en-US" sz="1600" dirty="0" smtClean="0">
                  <a:solidFill>
                    <a:srgbClr val="000000"/>
                  </a:solidFill>
                  <a:latin typeface="Courier"/>
                  <a:cs typeface="Courier"/>
                </a:rPr>
                <a:t>import</a:t>
              </a:r>
              <a:r>
                <a:rPr lang="en-US" sz="1600" dirty="0" smtClean="0">
                  <a:solidFill>
                    <a:srgbClr val="000000"/>
                  </a:solidFill>
                </a:rPr>
                <a:t> declarations</a:t>
              </a:r>
              <a:endParaRPr lang="en-US" sz="1600" kern="1200" dirty="0" smtClean="0">
                <a:solidFill>
                  <a:srgbClr val="000000"/>
                </a:solidFill>
              </a:endParaRP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rgbClr val="000000"/>
                  </a:solidFill>
                </a:rPr>
                <a:t>Haskell compilers, e.g., GHC, Hugs, NHC, …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dirty="0" smtClean="0">
                  <a:solidFill>
                    <a:srgbClr val="000000"/>
                  </a:solidFill>
                </a:rPr>
                <a:t>Etc…</a:t>
              </a:r>
              <a:endParaRPr lang="en-US" sz="1600" kern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9180" y="3517303"/>
            <a:ext cx="3839376" cy="2166460"/>
            <a:chOff x="232703" y="1828799"/>
            <a:chExt cx="3458017" cy="2235200"/>
          </a:xfrm>
        </p:grpSpPr>
        <p:sp>
          <p:nvSpPr>
            <p:cNvPr id="14" name="Round Same Side Corner Rectangle 13"/>
            <p:cNvSpPr/>
            <p:nvPr/>
          </p:nvSpPr>
          <p:spPr>
            <a:xfrm rot="10800000">
              <a:off x="232703" y="1828799"/>
              <a:ext cx="3458017" cy="2235200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bg1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 Same Side Corner Rectangle 4"/>
            <p:cNvSpPr/>
            <p:nvPr/>
          </p:nvSpPr>
          <p:spPr>
            <a:xfrm rot="21600000">
              <a:off x="301443" y="1828799"/>
              <a:ext cx="3320537" cy="21664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142240" rIns="142240" bIns="142240" numCol="1" spcCol="1270" anchor="t" anchorCtr="0">
              <a:noAutofit/>
            </a:bodyPr>
            <a:lstStyle/>
            <a:p>
              <a:pPr lvl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 smtClean="0">
                <a:solidFill>
                  <a:schemeClr val="tx1"/>
                </a:solidFill>
              </a:endParaRP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chemeClr val="tx1"/>
                  </a:solidFill>
                </a:rPr>
                <a:t>C++ templates + Concepts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dirty="0" smtClean="0">
                  <a:solidFill>
                    <a:schemeClr val="tx1"/>
                  </a:solidFill>
                </a:rPr>
                <a:t>(Non)dependent names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chemeClr val="tx1"/>
                  </a:solidFill>
                </a:rPr>
                <a:t>Overload resolution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chemeClr val="tx1"/>
                  </a:solidFill>
                </a:rPr>
                <a:t>Namespaces + </a:t>
              </a:r>
              <a:r>
                <a:rPr lang="en-US" sz="1600" kern="1200" dirty="0" smtClean="0">
                  <a:solidFill>
                    <a:schemeClr val="tx1"/>
                  </a:solidFill>
                  <a:latin typeface="Courier"/>
                  <a:cs typeface="Courier"/>
                </a:rPr>
                <a:t>using</a:t>
              </a:r>
              <a:r>
                <a:rPr lang="en-US" sz="1600" kern="1200" dirty="0" smtClean="0">
                  <a:solidFill>
                    <a:schemeClr val="tx1"/>
                  </a:solidFill>
                </a:rPr>
                <a:t> declarations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dirty="0" smtClean="0">
                  <a:solidFill>
                    <a:schemeClr val="tx1"/>
                  </a:solidFill>
                </a:rPr>
                <a:t>C++ compilers, e.g., GCC, Clang, …</a:t>
              </a:r>
            </a:p>
            <a:p>
              <a:pPr marL="342900" lvl="0" indent="-3429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Symbol" charset="0"/>
                <a:buChar char=""/>
              </a:pPr>
              <a:r>
                <a:rPr lang="en-US" sz="1600" kern="1200" dirty="0" smtClean="0">
                  <a:solidFill>
                    <a:schemeClr val="tx1"/>
                  </a:solidFill>
                </a:rPr>
                <a:t>Etc…</a:t>
              </a:r>
              <a:endParaRPr lang="en-US" sz="16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49178" y="2078248"/>
            <a:ext cx="3839377" cy="181641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err="1" smtClean="0">
                <a:solidFill>
                  <a:schemeClr val="tx1"/>
                </a:solidFill>
                <a:latin typeface="Courier"/>
                <a:cs typeface="Courier"/>
              </a:rPr>
              <a:t>ConceptC</a:t>
            </a:r>
            <a:r>
              <a:rPr lang="en-US" sz="2000" b="1" u="sng" dirty="0" smtClean="0">
                <a:solidFill>
                  <a:schemeClr val="tx1"/>
                </a:solidFill>
                <a:latin typeface="Courier"/>
                <a:cs typeface="Courier"/>
              </a:rPr>
              <a:t>++:</a:t>
            </a:r>
          </a:p>
          <a:p>
            <a:endParaRPr lang="en-US" sz="5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template&lt;Foo2 T&gt;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test(T) 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45323" y="2107562"/>
            <a:ext cx="4266685" cy="177299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smtClean="0">
                <a:solidFill>
                  <a:schemeClr val="tx1"/>
                </a:solidFill>
                <a:latin typeface="Courier"/>
                <a:cs typeface="Courier"/>
              </a:rPr>
              <a:t>Haskell:</a:t>
            </a:r>
            <a:endParaRPr lang="en-US" sz="5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test::Foo2 t =&gt; t -&gt; 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est _ = foo()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6557" y="3175002"/>
            <a:ext cx="1100666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223001" y="3146778"/>
            <a:ext cx="860777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6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</a:t>
            </a:r>
            <a:r>
              <a:rPr lang="en-US" dirty="0"/>
              <a:t>for Name Binding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Are understood differently by different compilers.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6334" y="1779957"/>
            <a:ext cx="4318000" cy="351170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4334" y="1779957"/>
            <a:ext cx="4529666" cy="390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In bar():</a:t>
            </a:r>
          </a:p>
          <a:p>
            <a:endParaRPr lang="en-US" sz="1000" b="1" u="sng" dirty="0" smtClean="0">
              <a:solidFill>
                <a:srgbClr val="000000"/>
              </a:solidFill>
            </a:endParaRP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Success. ADL enabled. 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Binds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foo(x) </a:t>
            </a:r>
            <a:r>
              <a:rPr lang="en-US" b="1" dirty="0" smtClean="0">
                <a:solidFill>
                  <a:srgbClr val="008000"/>
                </a:solidFill>
              </a:rPr>
              <a:t>to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adl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::foo()</a:t>
            </a:r>
            <a:r>
              <a:rPr lang="en-US" b="1" dirty="0" smtClean="0">
                <a:solidFill>
                  <a:srgbClr val="008000"/>
                </a:solidFill>
              </a:rPr>
              <a:t>.</a:t>
            </a:r>
          </a:p>
          <a:p>
            <a:pPr lvl="2"/>
            <a:endParaRPr lang="en-US" sz="1000" b="1" dirty="0" smtClean="0">
              <a:solidFill>
                <a:srgbClr val="008000"/>
              </a:solidFill>
            </a:endParaRPr>
          </a:p>
          <a:p>
            <a:r>
              <a:rPr lang="en-US" b="1" u="sng" dirty="0" smtClean="0">
                <a:solidFill>
                  <a:srgbClr val="000000"/>
                </a:solidFill>
              </a:rPr>
              <a:t>In </a:t>
            </a:r>
            <a:r>
              <a:rPr lang="en-US" b="1" u="sng" dirty="0" err="1" smtClean="0">
                <a:solidFill>
                  <a:srgbClr val="000000"/>
                </a:solidFill>
              </a:rPr>
              <a:t>baz</a:t>
            </a:r>
            <a:r>
              <a:rPr lang="en-US" b="1" u="sng" dirty="0" smtClean="0">
                <a:solidFill>
                  <a:srgbClr val="000000"/>
                </a:solidFill>
              </a:rPr>
              <a:t>():</a:t>
            </a:r>
          </a:p>
          <a:p>
            <a:endParaRPr lang="en-US" sz="500" b="1" u="sng" dirty="0">
              <a:solidFill>
                <a:srgbClr val="000000"/>
              </a:solidFill>
            </a:endParaRPr>
          </a:p>
          <a:p>
            <a:pPr lvl="1"/>
            <a:r>
              <a:rPr lang="en-US" b="1" u="sng" dirty="0" smtClean="0">
                <a:solidFill>
                  <a:srgbClr val="000000"/>
                </a:solidFill>
              </a:rPr>
              <a:t>GCC, Clang, </a:t>
            </a:r>
            <a:r>
              <a:rPr lang="en-US" b="1" u="sng" dirty="0" err="1" smtClean="0">
                <a:solidFill>
                  <a:srgbClr val="000000"/>
                </a:solidFill>
              </a:rPr>
              <a:t>Comeau</a:t>
            </a:r>
            <a:r>
              <a:rPr lang="en-US" b="1" u="sng" dirty="0" smtClean="0">
                <a:solidFill>
                  <a:srgbClr val="000000"/>
                </a:solidFill>
              </a:rPr>
              <a:t>:</a:t>
            </a:r>
          </a:p>
          <a:p>
            <a:endParaRPr lang="en-US" sz="500" b="1" dirty="0" smtClean="0">
              <a:solidFill>
                <a:srgbClr val="008000"/>
              </a:solidFill>
            </a:endParaRP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Failure. ADL Disabled.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foo(x)</a:t>
            </a:r>
            <a:r>
              <a:rPr lang="en-US" b="1" dirty="0" smtClean="0">
                <a:solidFill>
                  <a:srgbClr val="008000"/>
                </a:solidFill>
              </a:rPr>
              <a:t> does not match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baz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::foo(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)</a:t>
            </a:r>
            <a:r>
              <a:rPr lang="en-US" b="1" dirty="0" smtClean="0">
                <a:solidFill>
                  <a:srgbClr val="008000"/>
                </a:solidFill>
              </a:rPr>
              <a:t>.</a:t>
            </a:r>
          </a:p>
          <a:p>
            <a:endParaRPr lang="en-US" sz="500" b="1" u="sng" dirty="0">
              <a:solidFill>
                <a:srgbClr val="000000"/>
              </a:solidFill>
            </a:endParaRPr>
          </a:p>
          <a:p>
            <a:pPr lvl="1"/>
            <a:r>
              <a:rPr lang="en-US" b="1" u="sng" dirty="0" smtClean="0">
                <a:solidFill>
                  <a:srgbClr val="000000"/>
                </a:solidFill>
              </a:rPr>
              <a:t>Intel:</a:t>
            </a:r>
            <a:endParaRPr lang="en-US" b="1" u="sng" dirty="0">
              <a:solidFill>
                <a:srgbClr val="000000"/>
              </a:solidFill>
            </a:endParaRPr>
          </a:p>
          <a:p>
            <a:endParaRPr lang="en-US" sz="500" b="1" dirty="0">
              <a:solidFill>
                <a:srgbClr val="008000"/>
              </a:solidFill>
            </a:endParaRPr>
          </a:p>
          <a:p>
            <a:pPr lvl="1"/>
            <a:r>
              <a:rPr lang="en-US" b="1" dirty="0" smtClean="0">
                <a:solidFill>
                  <a:srgbClr val="F61D31"/>
                </a:solidFill>
              </a:rPr>
              <a:t>Success.</a:t>
            </a:r>
          </a:p>
          <a:p>
            <a:pPr lvl="1"/>
            <a:endParaRPr lang="en-US" sz="1000" b="1" dirty="0" smtClean="0">
              <a:solidFill>
                <a:srgbClr val="F61D31"/>
              </a:solidFill>
            </a:endParaRPr>
          </a:p>
          <a:p>
            <a:pPr lvl="1"/>
            <a:endParaRPr lang="en-US" b="1" dirty="0">
              <a:solidFill>
                <a:srgbClr val="F61D31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019778" y="2173112"/>
            <a:ext cx="1933222" cy="945444"/>
          </a:xfrm>
          <a:prstGeom prst="bentConnector3">
            <a:avLst>
              <a:gd name="adj1" fmla="val 697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3019778" y="3270956"/>
            <a:ext cx="1933222" cy="945444"/>
          </a:xfrm>
          <a:prstGeom prst="bentConnector3">
            <a:avLst>
              <a:gd name="adj1" fmla="val 697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9112" y="3386664"/>
            <a:ext cx="987777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9112" y="4501440"/>
            <a:ext cx="987777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</a:t>
            </a:r>
            <a:r>
              <a:rPr lang="en-US" dirty="0"/>
              <a:t>for Name Binding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Are understood differently by different compilers.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23334" y="1773887"/>
            <a:ext cx="4191000" cy="366888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Y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{};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operator+(X, X) { }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void operator+(X,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Y)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 x, Y y)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operator+(X, 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x + x;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x + y;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operator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+(x, x);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operator+(x,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y);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4334" y="1753249"/>
            <a:ext cx="452966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</a:rPr>
              <a:t>GCC, </a:t>
            </a:r>
            <a:r>
              <a:rPr lang="en-US" b="1" u="sng" dirty="0" smtClean="0">
                <a:solidFill>
                  <a:srgbClr val="000000"/>
                </a:solidFill>
              </a:rPr>
              <a:t>Clang, MS Visual Studio editor :</a:t>
            </a:r>
            <a:endParaRPr lang="en-US" b="1" u="sng" dirty="0">
              <a:solidFill>
                <a:srgbClr val="000000"/>
              </a:solidFill>
            </a:endParaRPr>
          </a:p>
          <a:p>
            <a:endParaRPr lang="en-US" sz="1000" b="1" u="sng" dirty="0" smtClean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F61D31"/>
                </a:solidFill>
                <a:latin typeface="Courier"/>
                <a:cs typeface="Courier"/>
              </a:rPr>
              <a:t>x</a:t>
            </a:r>
            <a:r>
              <a:rPr lang="en-US" b="1" dirty="0" smtClean="0">
                <a:solidFill>
                  <a:srgbClr val="F61D31"/>
                </a:solidFill>
                <a:latin typeface="Courier"/>
                <a:cs typeface="Courier"/>
              </a:rPr>
              <a:t> + y </a:t>
            </a:r>
            <a:r>
              <a:rPr lang="en-US" b="1" dirty="0" smtClean="0">
                <a:solidFill>
                  <a:srgbClr val="F61D31"/>
                </a:solidFill>
              </a:rPr>
              <a:t>succeeds.</a:t>
            </a: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operator+(x, y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) </a:t>
            </a:r>
            <a:r>
              <a:rPr lang="en-US" b="1" dirty="0" smtClean="0">
                <a:solidFill>
                  <a:srgbClr val="008000"/>
                </a:solidFill>
              </a:rPr>
              <a:t>fails.</a:t>
            </a:r>
          </a:p>
          <a:p>
            <a:endParaRPr lang="en-US" b="1" u="sng" dirty="0">
              <a:solidFill>
                <a:srgbClr val="008000"/>
              </a:solidFill>
            </a:endParaRPr>
          </a:p>
          <a:p>
            <a:r>
              <a:rPr lang="en-US" b="1" u="sng" dirty="0" smtClean="0">
                <a:solidFill>
                  <a:srgbClr val="000000"/>
                </a:solidFill>
              </a:rPr>
              <a:t>Intel, MS Visual Studio:</a:t>
            </a:r>
            <a:endParaRPr lang="en-US" b="1" u="sng" dirty="0">
              <a:solidFill>
                <a:srgbClr val="000000"/>
              </a:solidFill>
            </a:endParaRPr>
          </a:p>
          <a:p>
            <a:endParaRPr lang="en-US" sz="1000" b="1" u="sng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F61D31"/>
                </a:solidFill>
                <a:latin typeface="Courier"/>
                <a:cs typeface="Courier"/>
              </a:rPr>
              <a:t>x + y </a:t>
            </a:r>
            <a:r>
              <a:rPr lang="en-US" b="1" dirty="0">
                <a:solidFill>
                  <a:srgbClr val="F61D31"/>
                </a:solidFill>
              </a:rPr>
              <a:t>succeeds.</a:t>
            </a:r>
          </a:p>
          <a:p>
            <a:pPr lvl="1"/>
            <a:r>
              <a:rPr lang="en-US" b="1" dirty="0">
                <a:solidFill>
                  <a:srgbClr val="F61D31"/>
                </a:solidFill>
                <a:latin typeface="Courier"/>
                <a:cs typeface="Courier"/>
              </a:rPr>
              <a:t>operator+(x, y) </a:t>
            </a:r>
            <a:r>
              <a:rPr lang="en-US" b="1" dirty="0" smtClean="0">
                <a:solidFill>
                  <a:srgbClr val="F61D31"/>
                </a:solidFill>
              </a:rPr>
              <a:t>succeeds.</a:t>
            </a:r>
            <a:endParaRPr lang="en-US" sz="1000" b="1" dirty="0" smtClean="0">
              <a:solidFill>
                <a:srgbClr val="F61D31"/>
              </a:solidFill>
            </a:endParaRPr>
          </a:p>
          <a:p>
            <a:endParaRPr lang="en-US" b="1" u="sng" dirty="0" smtClean="0"/>
          </a:p>
          <a:p>
            <a:r>
              <a:rPr lang="en-US" b="1" u="sng" dirty="0" err="1" smtClean="0"/>
              <a:t>Comeau</a:t>
            </a:r>
            <a:r>
              <a:rPr lang="en-US" b="1" u="sng" dirty="0" smtClean="0"/>
              <a:t>:</a:t>
            </a:r>
            <a:endParaRPr lang="en-US" b="1" u="sng" dirty="0">
              <a:solidFill>
                <a:srgbClr val="000000"/>
              </a:solidFill>
            </a:endParaRPr>
          </a:p>
          <a:p>
            <a:endParaRPr lang="en-US" sz="1000" b="1" u="sng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x + y </a:t>
            </a:r>
            <a:r>
              <a:rPr lang="en-US" b="1" dirty="0" smtClean="0">
                <a:solidFill>
                  <a:srgbClr val="008000"/>
                </a:solidFill>
              </a:rPr>
              <a:t>fails.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operator+(x, y) </a:t>
            </a:r>
            <a:r>
              <a:rPr lang="en-US" b="1" dirty="0">
                <a:solidFill>
                  <a:srgbClr val="008000"/>
                </a:solidFill>
              </a:rPr>
              <a:t>fails.</a:t>
            </a:r>
          </a:p>
          <a:p>
            <a:pPr lvl="1"/>
            <a:endParaRPr lang="en-US" b="1" dirty="0">
              <a:solidFill>
                <a:srgbClr val="F61D3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6112" y="3866442"/>
            <a:ext cx="1100666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6111" y="4360331"/>
            <a:ext cx="2102555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3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</a:t>
            </a:r>
            <a:r>
              <a:rPr lang="en-US" dirty="0"/>
              <a:t>for Name Binding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Gain complexity with the addition of concepts, </a:t>
            </a: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breaking </a:t>
            </a:r>
            <a:r>
              <a:rPr lang="en-US" sz="2400" dirty="0">
                <a:solidFill>
                  <a:srgbClr val="000000"/>
                </a:solidFill>
              </a:rPr>
              <a:t>seemingly valid </a:t>
            </a:r>
            <a:r>
              <a:rPr lang="en-US" sz="2400" dirty="0" smtClean="0">
                <a:solidFill>
                  <a:srgbClr val="000000"/>
                </a:solidFill>
              </a:rPr>
              <a:t>codes.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49866" y="2095664"/>
            <a:ext cx="6725356" cy="348348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T&gt; 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(T a, T 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7132" y="4662976"/>
            <a:ext cx="1416756" cy="414776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4532" y="3076887"/>
            <a:ext cx="2878667" cy="445821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38889" y="2570892"/>
            <a:ext cx="1686277" cy="32451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-Turn Arrow 10"/>
          <p:cNvSpPr/>
          <p:nvPr/>
        </p:nvSpPr>
        <p:spPr>
          <a:xfrm rot="5400000" flipH="1">
            <a:off x="4052669" y="2218238"/>
            <a:ext cx="1701869" cy="3739431"/>
          </a:xfrm>
          <a:prstGeom prst="uturnArrow">
            <a:avLst>
              <a:gd name="adj1" fmla="val 7271"/>
              <a:gd name="adj2" fmla="val 8194"/>
              <a:gd name="adj3" fmla="val 11103"/>
              <a:gd name="adj4" fmla="val 21233"/>
              <a:gd name="adj5" fmla="val 72452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5400000" flipH="1">
            <a:off x="4113403" y="1446405"/>
            <a:ext cx="2412970" cy="4571998"/>
          </a:xfrm>
          <a:prstGeom prst="uturnArrow">
            <a:avLst>
              <a:gd name="adj1" fmla="val 5846"/>
              <a:gd name="adj2" fmla="val 6661"/>
              <a:gd name="adj3" fmla="val 10175"/>
              <a:gd name="adj4" fmla="val 11876"/>
              <a:gd name="adj5" fmla="val 1701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5556" y="2326972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9111" y="3015636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 smtClean="0">
                <a:solidFill>
                  <a:srgbClr val="000000"/>
                </a:solidFill>
              </a:rPr>
              <a:t>ain complexity with the addition of concepts, </a:t>
            </a: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breaking </a:t>
            </a:r>
            <a:r>
              <a:rPr lang="en-US" sz="2400" dirty="0">
                <a:solidFill>
                  <a:srgbClr val="000000"/>
                </a:solidFill>
              </a:rPr>
              <a:t>seemingly valid </a:t>
            </a:r>
            <a:r>
              <a:rPr lang="en-US" sz="2400" dirty="0" smtClean="0">
                <a:solidFill>
                  <a:srgbClr val="000000"/>
                </a:solidFill>
              </a:rPr>
              <a:t>codes.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49867" y="2095664"/>
            <a:ext cx="6725356" cy="348348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7132" y="4662976"/>
            <a:ext cx="1312335" cy="414776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51294" y="3777542"/>
            <a:ext cx="976484" cy="29915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58444" y="3375374"/>
            <a:ext cx="1354667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6879" y="4359588"/>
            <a:ext cx="2709334" cy="71816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24660" y="2195648"/>
            <a:ext cx="5846229" cy="32413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53388" y="1808803"/>
            <a:ext cx="917222" cy="3868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17131" y="2526050"/>
            <a:ext cx="5254979" cy="39793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72110" y="2526050"/>
            <a:ext cx="1397001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Foo2&lt;P&gt;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96626" y="4076698"/>
            <a:ext cx="3883373" cy="120085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80000" y="4076698"/>
            <a:ext cx="1326444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</a:t>
            </a:r>
            <a:r>
              <a:rPr lang="en-US" sz="2000" dirty="0" smtClean="0">
                <a:solidFill>
                  <a:schemeClr val="bg1"/>
                </a:solidFill>
              </a:rPr>
              <a:t>emplate…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6211" y="4675584"/>
            <a:ext cx="1612900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gen_func</a:t>
            </a:r>
            <a:r>
              <a:rPr lang="en-US" sz="2000" dirty="0" smtClean="0">
                <a:solidFill>
                  <a:schemeClr val="bg1"/>
                </a:solidFill>
              </a:rPr>
              <a:t>&lt;T&gt;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1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 Specifications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 smtClean="0">
                <a:solidFill>
                  <a:srgbClr val="000000"/>
                </a:solidFill>
              </a:rPr>
              <a:t>ain complexity with the addition of concepts, </a:t>
            </a: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breaking </a:t>
            </a:r>
            <a:r>
              <a:rPr lang="en-US" sz="2400" dirty="0">
                <a:solidFill>
                  <a:srgbClr val="000000"/>
                </a:solidFill>
              </a:rPr>
              <a:t>seemingly valid </a:t>
            </a:r>
            <a:r>
              <a:rPr lang="en-US" sz="2400" dirty="0" smtClean="0">
                <a:solidFill>
                  <a:srgbClr val="000000"/>
                </a:solidFill>
              </a:rPr>
              <a:t>codes.</a:t>
            </a:r>
            <a:endParaRPr lang="en-US" sz="2400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49866" y="2095664"/>
            <a:ext cx="6725356" cy="348348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7132" y="4662976"/>
            <a:ext cx="1312335" cy="414776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58444" y="3375374"/>
            <a:ext cx="1340556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6879" y="4359588"/>
            <a:ext cx="2709334" cy="71816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24660" y="2195648"/>
            <a:ext cx="5846229" cy="32413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53388" y="1808803"/>
            <a:ext cx="917222" cy="3868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5489223" y="3320362"/>
            <a:ext cx="3197577" cy="707661"/>
          </a:xfrm>
          <a:prstGeom prst="wedgeRoundRectCallout">
            <a:avLst>
              <a:gd name="adj1" fmla="val -110841"/>
              <a:gd name="adj2" fmla="val 40874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61D31"/>
                </a:solidFill>
                <a:cs typeface="Courier"/>
              </a:rPr>
              <a:t>Should </a:t>
            </a:r>
            <a:r>
              <a:rPr lang="en-US" sz="2000" b="1" dirty="0" smtClean="0">
                <a:solidFill>
                  <a:srgbClr val="F61D31"/>
                </a:solidFill>
                <a:latin typeface="Courier"/>
                <a:cs typeface="Courier"/>
              </a:rPr>
              <a:t>Foo2&lt;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T&gt;::foo()</a:t>
            </a:r>
            <a:r>
              <a:rPr lang="en-US" sz="2000" b="1" dirty="0">
                <a:solidFill>
                  <a:srgbClr val="F61D31"/>
                </a:solidFill>
                <a:cs typeface="Courier"/>
              </a:rPr>
              <a:t> </a:t>
            </a:r>
            <a:endParaRPr lang="en-US" sz="2000" b="1" dirty="0" smtClean="0">
              <a:solidFill>
                <a:srgbClr val="F61D31"/>
              </a:solidFill>
              <a:cs typeface="Courier"/>
            </a:endParaRPr>
          </a:p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shadow 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::foo()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? How?</a:t>
            </a:r>
            <a:endParaRPr lang="en-US" sz="2000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6206068" y="4399563"/>
            <a:ext cx="2288822" cy="664077"/>
          </a:xfrm>
          <a:prstGeom prst="wedgeRoundRectCallout">
            <a:avLst>
              <a:gd name="adj1" fmla="val -193261"/>
              <a:gd name="adj2" fmla="val 23762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 or accept the call 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foo</a:t>
            </a:r>
            <a:r>
              <a:rPr lang="en-US" sz="2000" b="1" dirty="0" smtClean="0">
                <a:solidFill>
                  <a:srgbClr val="F61D31"/>
                </a:solidFill>
                <a:latin typeface="Courier"/>
                <a:cs typeface="Courier"/>
              </a:rPr>
              <a:t>(1)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?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96626" y="4076698"/>
            <a:ext cx="3883373" cy="120085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51294" y="3777542"/>
            <a:ext cx="976484" cy="29915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4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707445" y="4893294"/>
            <a:ext cx="3047999" cy="249573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Callout 15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rgbClr val="B3A2C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binding, independently of the language.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ectangle 13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06999" y="2655760"/>
            <a:ext cx="2560320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Identify and combine </a:t>
            </a:r>
            <a:r>
              <a:rPr lang="en-US" sz="2000" dirty="0" smtClean="0">
                <a:solidFill>
                  <a:schemeClr val="tx1"/>
                </a:solidFill>
              </a:rPr>
              <a:t>scopes.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206999" y="3621851"/>
            <a:ext cx="2715542" cy="548640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 smtClean="0">
                <a:solidFill>
                  <a:schemeClr val="tx1"/>
                </a:solidFill>
              </a:rPr>
              <a:t>Execute generic name binding.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Right Arrow Callout 31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Left Brace 32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19</a:t>
            </a:fld>
            <a:endParaRPr lang="en-US" dirty="0"/>
          </a:p>
        </p:txBody>
      </p:sp>
      <p:sp>
        <p:nvSpPr>
          <p:cNvPr id="37" name="Right Arrow 36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-Up Arrow 37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60831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112893"/>
            <a:ext cx="8229601" cy="4291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 simpler way to describe name binding.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 more powerful way to describe name binding.</a:t>
            </a:r>
          </a:p>
          <a:p>
            <a:pPr>
              <a:buFont typeface="Wingdings" charset="2"/>
              <a:buChar char="v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Applying this description to C++ concepts.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5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4"/>
            <a:ext cx="8565444" cy="4460996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binding, independently of the language.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ight Arrow Callout 21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206998" y="2655760"/>
            <a:ext cx="3048001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Express </a:t>
            </a:r>
            <a:r>
              <a:rPr lang="en-US" sz="2000" b="1" dirty="0">
                <a:solidFill>
                  <a:schemeClr val="tx1"/>
                </a:solidFill>
              </a:rPr>
              <a:t>scoping rules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206999" y="3621851"/>
            <a:ext cx="3048000" cy="548640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 smtClean="0">
                <a:solidFill>
                  <a:schemeClr val="tx1"/>
                </a:solidFill>
              </a:rPr>
              <a:t>Apply </a:t>
            </a:r>
            <a:r>
              <a:rPr lang="en-US" sz="2000" b="1" dirty="0">
                <a:solidFill>
                  <a:schemeClr val="tx1"/>
                </a:solidFill>
              </a:rPr>
              <a:t>scoping rules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20</a:t>
            </a:fld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ent-Up Arrow 48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13787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4"/>
            <a:ext cx="8565444" cy="4489218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binding, independently of the language.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Right Arrow Callout 33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206998" y="2655760"/>
            <a:ext cx="3479803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>
                <a:solidFill>
                  <a:schemeClr val="tx1"/>
                </a:solidFill>
              </a:rPr>
              <a:t>scope </a:t>
            </a:r>
            <a:r>
              <a:rPr lang="en-US" sz="2000" b="1" dirty="0" err="1">
                <a:solidFill>
                  <a:schemeClr val="tx1"/>
                </a:solidFill>
              </a:rPr>
              <a:t>combinators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06998" y="3621850"/>
            <a:ext cx="3767669" cy="590747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 smtClean="0">
                <a:solidFill>
                  <a:schemeClr val="tx1"/>
                </a:solidFill>
              </a:rPr>
              <a:t>Identity </a:t>
            </a:r>
            <a:r>
              <a:rPr lang="en-US" sz="2000" b="1" dirty="0" smtClean="0">
                <a:solidFill>
                  <a:schemeClr val="tx1"/>
                </a:solidFill>
              </a:rPr>
              <a:t>name binding on an elementary scope</a:t>
            </a:r>
            <a:r>
              <a:rPr lang="en-US" sz="2000" dirty="0" smtClean="0">
                <a:solidFill>
                  <a:schemeClr val="tx1"/>
                </a:solidFill>
              </a:rPr>
              <a:t> (generic).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21</a:t>
            </a:fld>
            <a:endParaRPr lang="en-US" dirty="0"/>
          </a:p>
        </p:txBody>
      </p:sp>
      <p:sp>
        <p:nvSpPr>
          <p:cNvPr id="52" name="Right Arrow 51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ent-Up Arrow 52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11649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4"/>
            <a:ext cx="8565444" cy="4489218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binding, independently of the language.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Right Arrow Callout 33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206998" y="2655760"/>
            <a:ext cx="3479803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>
                <a:solidFill>
                  <a:schemeClr val="tx1"/>
                </a:solidFill>
              </a:rPr>
              <a:t>scope </a:t>
            </a:r>
            <a:r>
              <a:rPr lang="en-US" sz="2000" b="1" dirty="0" err="1">
                <a:solidFill>
                  <a:schemeClr val="tx1"/>
                </a:solidFill>
              </a:rPr>
              <a:t>combinators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06998" y="3621850"/>
            <a:ext cx="3767669" cy="590747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 smtClean="0">
                <a:solidFill>
                  <a:schemeClr val="tx1"/>
                </a:solidFill>
              </a:rPr>
              <a:t>Depends on a </a:t>
            </a:r>
            <a:r>
              <a:rPr lang="en-US" sz="2000" b="1" dirty="0" smtClean="0">
                <a:solidFill>
                  <a:schemeClr val="tx1"/>
                </a:solidFill>
              </a:rPr>
              <a:t>Language</a:t>
            </a:r>
            <a:r>
              <a:rPr lang="en-US" sz="2000" dirty="0" smtClean="0">
                <a:solidFill>
                  <a:schemeClr val="tx1"/>
                </a:solidFill>
              </a:rPr>
              <a:t> concept.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22</a:t>
            </a:fld>
            <a:endParaRPr lang="en-US" dirty="0"/>
          </a:p>
        </p:txBody>
      </p:sp>
      <p:sp>
        <p:nvSpPr>
          <p:cNvPr id="52" name="Right Arrow 51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Bent-Up Arrow 52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89864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4"/>
            <a:ext cx="8565444" cy="4489218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pecifies name binding, independently of the language.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3848558" y="3204400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25940" y="4212597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48558" y="3653823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99495" y="4655067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Right Arrow Callout 33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5206998" y="2655760"/>
            <a:ext cx="3479801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>
                <a:solidFill>
                  <a:schemeClr val="tx1"/>
                </a:solidFill>
              </a:rPr>
              <a:t>scope </a:t>
            </a:r>
            <a:r>
              <a:rPr lang="en-US" sz="2000" b="1" dirty="0" err="1">
                <a:solidFill>
                  <a:schemeClr val="tx1"/>
                </a:solidFill>
              </a:rPr>
              <a:t>combinators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206998" y="3621851"/>
            <a:ext cx="3479801" cy="590746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chemeClr val="tx1"/>
                </a:solidFill>
              </a:rPr>
              <a:t>Instantiate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 smtClean="0">
                <a:solidFill>
                  <a:schemeClr val="tx1"/>
                </a:solidFill>
              </a:rPr>
              <a:t>Language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concept.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23</a:t>
            </a:fld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400000">
            <a:off x="3755401" y="3372191"/>
            <a:ext cx="2456066" cy="249574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Bent-Up Arrow 23"/>
          <p:cNvSpPr/>
          <p:nvPr/>
        </p:nvSpPr>
        <p:spPr>
          <a:xfrm>
            <a:off x="1721556" y="2314223"/>
            <a:ext cx="3076222" cy="2786311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30" y="1880839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56779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bstracts from </a:t>
            </a:r>
            <a:r>
              <a:rPr lang="en-US" sz="2400" i="1" dirty="0" smtClean="0">
                <a:solidFill>
                  <a:srgbClr val="000000"/>
                </a:solidFill>
              </a:rPr>
              <a:t>declarations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i="1" dirty="0" smtClean="0">
                <a:solidFill>
                  <a:srgbClr val="000000"/>
                </a:solidFill>
              </a:rPr>
              <a:t>references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>
                <a:solidFill>
                  <a:srgbClr val="000000"/>
                </a:solidFill>
              </a:rPr>
              <a:t>and </a:t>
            </a:r>
            <a:r>
              <a:rPr lang="en-US" sz="2400" i="1" dirty="0" smtClean="0">
                <a:solidFill>
                  <a:srgbClr val="000000"/>
                </a:solidFill>
              </a:rPr>
              <a:t>scopes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ight Arrow 11"/>
          <p:cNvSpPr/>
          <p:nvPr/>
        </p:nvSpPr>
        <p:spPr>
          <a:xfrm>
            <a:off x="1707445" y="4893294"/>
            <a:ext cx="3047999" cy="249573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Callout 12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rgbClr val="B3A2C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26002" y="3330223"/>
            <a:ext cx="3725332" cy="606777"/>
          </a:xfrm>
          <a:prstGeom prst="roundRect">
            <a:avLst>
              <a:gd name="adj" fmla="val 3768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Scopes as maps of </a:t>
            </a:r>
            <a:r>
              <a:rPr lang="en-US" sz="2000" b="1" dirty="0" smtClean="0">
                <a:solidFill>
                  <a:schemeClr val="tx1"/>
                </a:solidFill>
              </a:rPr>
              <a:t>references</a:t>
            </a:r>
            <a:r>
              <a:rPr lang="en-US" sz="2000" dirty="0" smtClean="0">
                <a:solidFill>
                  <a:schemeClr val="tx1"/>
                </a:solidFill>
              </a:rPr>
              <a:t> to </a:t>
            </a:r>
            <a:r>
              <a:rPr lang="en-US" sz="2000" b="1" dirty="0" smtClean="0">
                <a:solidFill>
                  <a:schemeClr val="tx1"/>
                </a:solidFill>
              </a:rPr>
              <a:t>sets of matching declarations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24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78" y="1797671"/>
            <a:ext cx="6237366" cy="48602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68743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Name Binding Framework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2" y="1112893"/>
            <a:ext cx="8777111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V</a:t>
            </a:r>
            <a:r>
              <a:rPr lang="en-US" sz="2400" dirty="0" smtClean="0">
                <a:solidFill>
                  <a:srgbClr val="000000"/>
                </a:solidFill>
              </a:rPr>
              <a:t>iews name binding as composed of </a:t>
            </a:r>
            <a:r>
              <a:rPr lang="en-US" sz="2400" b="1" dirty="0" smtClean="0">
                <a:solidFill>
                  <a:srgbClr val="000000"/>
                </a:solidFill>
              </a:rPr>
              <a:t>name lookup</a:t>
            </a:r>
            <a:r>
              <a:rPr lang="en-US" sz="2400" dirty="0" smtClean="0">
                <a:solidFill>
                  <a:srgbClr val="000000"/>
                </a:solidFill>
              </a:rPr>
              <a:t> and </a:t>
            </a:r>
            <a:r>
              <a:rPr lang="en-US" sz="2400" b="1" dirty="0" smtClean="0">
                <a:solidFill>
                  <a:srgbClr val="000000"/>
                </a:solidFill>
              </a:rPr>
              <a:t>resolution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826000" y="3319339"/>
            <a:ext cx="3860800" cy="893258"/>
          </a:xfrm>
          <a:prstGeom prst="roundRect">
            <a:avLst>
              <a:gd name="adj" fmla="val 3768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>
                <a:solidFill>
                  <a:schemeClr val="tx1"/>
                </a:solidFill>
              </a:rPr>
              <a:t>Name lookup returns the </a:t>
            </a:r>
            <a:r>
              <a:rPr lang="en-US" sz="2000" b="1" dirty="0" smtClean="0">
                <a:solidFill>
                  <a:schemeClr val="tx1"/>
                </a:solidFill>
              </a:rPr>
              <a:t>set of matching declarations</a:t>
            </a:r>
            <a:r>
              <a:rPr lang="en-US" sz="2000" dirty="0" smtClean="0">
                <a:solidFill>
                  <a:schemeClr val="tx1"/>
                </a:solidFill>
              </a:rPr>
              <a:t>, for a </a:t>
            </a:r>
            <a:r>
              <a:rPr lang="en-US" sz="2000" dirty="0">
                <a:solidFill>
                  <a:schemeClr val="tx1"/>
                </a:solidFill>
              </a:rPr>
              <a:t>given </a:t>
            </a:r>
            <a:r>
              <a:rPr lang="en-US" sz="2000" b="1" dirty="0" smtClean="0">
                <a:solidFill>
                  <a:schemeClr val="tx1"/>
                </a:solidFill>
              </a:rPr>
              <a:t>reference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75209" y="3330223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39653" y="4893294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Rectangle 33"/>
          <p:cNvSpPr/>
          <p:nvPr/>
        </p:nvSpPr>
        <p:spPr>
          <a:xfrm>
            <a:off x="434129" y="4655067"/>
            <a:ext cx="2165366" cy="48780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2082304" y="4212597"/>
            <a:ext cx="1843635" cy="19007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257053" y="3453145"/>
            <a:ext cx="3967590" cy="192222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2215677" y="3658004"/>
            <a:ext cx="1632881" cy="52637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ight Arrow 12"/>
          <p:cNvSpPr/>
          <p:nvPr/>
        </p:nvSpPr>
        <p:spPr>
          <a:xfrm>
            <a:off x="1707445" y="4893294"/>
            <a:ext cx="3047999" cy="249573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Callout 13"/>
          <p:cNvSpPr/>
          <p:nvPr/>
        </p:nvSpPr>
        <p:spPr>
          <a:xfrm>
            <a:off x="4826001" y="478366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5940780" y="4675601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24223" y="4700812"/>
            <a:ext cx="2850444" cy="646331"/>
          </a:xfrm>
          <a:prstGeom prst="rect">
            <a:avLst/>
          </a:prstGeom>
          <a:solidFill>
            <a:srgbClr val="B3A2C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25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78" y="1797671"/>
            <a:ext cx="6237366" cy="486028"/>
          </a:xfrm>
          <a:prstGeom prst="rect">
            <a:avLst/>
          </a:prstGeom>
          <a:noFill/>
          <a:ln w="25400">
            <a:solidFill>
              <a:srgbClr val="008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077" y="2398318"/>
            <a:ext cx="6237367" cy="426892"/>
          </a:xfrm>
          <a:prstGeom prst="rect">
            <a:avLst/>
          </a:prstGeom>
          <a:ln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78479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Expressing Scoping Rules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5209" y="2810079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373150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134923"/>
            <a:ext cx="2165366" cy="48780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3692453"/>
            <a:ext cx="1843635" cy="1900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2933001"/>
            <a:ext cx="3967590" cy="192222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215677" y="3137860"/>
            <a:ext cx="1632881" cy="52637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/>
          <p:cNvSpPr/>
          <p:nvPr/>
        </p:nvSpPr>
        <p:spPr>
          <a:xfrm>
            <a:off x="3848558" y="2684256"/>
            <a:ext cx="548469" cy="2487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::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25940" y="3692453"/>
            <a:ext cx="471087" cy="20661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48558" y="3133679"/>
            <a:ext cx="548469" cy="24234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adl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99495" y="4134923"/>
            <a:ext cx="547283" cy="23822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test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03" y="5110540"/>
            <a:ext cx="5703199" cy="4290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rgbClr val="008000"/>
            </a:solidFill>
          </a:ln>
        </p:spPr>
      </p:pic>
      <p:sp>
        <p:nvSpPr>
          <p:cNvPr id="22" name="Right Arrow Callout 21"/>
          <p:cNvSpPr/>
          <p:nvPr/>
        </p:nvSpPr>
        <p:spPr>
          <a:xfrm>
            <a:off x="4826001" y="4239106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Bind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>
            <a:off x="5940780" y="4131041"/>
            <a:ext cx="310444" cy="699764"/>
          </a:xfrm>
          <a:prstGeom prst="leftBrac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24223" y="4156252"/>
            <a:ext cx="2850444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error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206998" y="2237023"/>
            <a:ext cx="3479801" cy="5486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Use </a:t>
            </a:r>
            <a:r>
              <a:rPr lang="en-US" sz="2000" b="1" dirty="0">
                <a:solidFill>
                  <a:schemeClr val="tx1"/>
                </a:solidFill>
              </a:rPr>
              <a:t>scope </a:t>
            </a:r>
            <a:r>
              <a:rPr lang="en-US" sz="2000" b="1" dirty="0" err="1">
                <a:solidFill>
                  <a:schemeClr val="tx1"/>
                </a:solidFill>
              </a:rPr>
              <a:t>combinators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06998" y="3077291"/>
            <a:ext cx="3479801" cy="5486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Instantiate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Language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concept. 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3827429" y="2899659"/>
            <a:ext cx="2312010" cy="249573"/>
          </a:xfrm>
          <a:prstGeom prst="rightArrow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Bent-Up Arrow 31"/>
          <p:cNvSpPr/>
          <p:nvPr/>
        </p:nvSpPr>
        <p:spPr>
          <a:xfrm>
            <a:off x="1721556" y="1868439"/>
            <a:ext cx="3076222" cy="2701645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26</a:t>
            </a:fld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127" y="1440672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80904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112893"/>
            <a:ext cx="8229601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b="1" i="1" dirty="0" smtClean="0">
                <a:solidFill>
                  <a:srgbClr val="000000"/>
                </a:solidFill>
              </a:rPr>
              <a:t>Hiding</a:t>
            </a:r>
            <a:r>
              <a:rPr lang="en-US" sz="2400" dirty="0" smtClean="0">
                <a:solidFill>
                  <a:srgbClr val="000000"/>
                </a:solidFill>
              </a:rPr>
              <a:t>: 				</a:t>
            </a:r>
            <a:endParaRPr lang="en-US" sz="24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Commonly known as 	“shadowing”.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b="1" i="1" dirty="0" smtClean="0">
                <a:solidFill>
                  <a:srgbClr val="000000"/>
                </a:solidFill>
              </a:rPr>
              <a:t>Merging</a:t>
            </a:r>
            <a:r>
              <a:rPr lang="en-US" sz="2400" dirty="0" smtClean="0">
                <a:solidFill>
                  <a:srgbClr val="000000"/>
                </a:solidFill>
              </a:rPr>
              <a:t>: 			</a:t>
            </a:r>
            <a:endParaRPr lang="en-US" sz="24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Usually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the alternative option to “shadowing”.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b="1" i="1" dirty="0" smtClean="0">
                <a:solidFill>
                  <a:srgbClr val="000000"/>
                </a:solidFill>
              </a:rPr>
              <a:t>Opening</a:t>
            </a:r>
            <a:r>
              <a:rPr lang="en-US" sz="2400" dirty="0" smtClean="0">
                <a:solidFill>
                  <a:srgbClr val="000000"/>
                </a:solidFill>
              </a:rPr>
              <a:t>: 			</a:t>
            </a:r>
            <a:endParaRPr lang="en-US" sz="24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[New name]		Necessary to describe ADL.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					A dual of  </a:t>
            </a:r>
            <a:r>
              <a:rPr lang="en-US" sz="2000" i="1" dirty="0" smtClean="0">
                <a:solidFill>
                  <a:srgbClr val="000000"/>
                </a:solidFill>
              </a:rPr>
              <a:t>hiding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b="1" i="1" dirty="0" smtClean="0">
                <a:solidFill>
                  <a:srgbClr val="000000"/>
                </a:solidFill>
              </a:rPr>
              <a:t>Weak Hiding</a:t>
            </a:r>
            <a:r>
              <a:rPr lang="en-US" sz="2400" dirty="0" smtClean="0">
                <a:solidFill>
                  <a:srgbClr val="000000"/>
                </a:solidFill>
              </a:rPr>
              <a:t>: 		</a:t>
            </a:r>
            <a:endParaRPr lang="en-US" sz="2400" b="1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[New rule]		Necessary for (C++) concepts.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					A sweet middle between </a:t>
            </a:r>
            <a:r>
              <a:rPr lang="en-US" sz="2000" i="1" dirty="0" smtClean="0">
                <a:solidFill>
                  <a:srgbClr val="000000"/>
                </a:solidFill>
              </a:rPr>
              <a:t>hiding</a:t>
            </a:r>
            <a:r>
              <a:rPr lang="en-US" sz="2000" dirty="0" smtClean="0">
                <a:solidFill>
                  <a:srgbClr val="000000"/>
                </a:solidFill>
              </a:rPr>
              <a:t> and merging.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4" y="1178633"/>
            <a:ext cx="338666" cy="338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Combinators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27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112" y="2250722"/>
            <a:ext cx="775266" cy="310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112" y="4569178"/>
            <a:ext cx="507492" cy="3383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445" y="3180997"/>
            <a:ext cx="301036" cy="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9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Hiding</a:t>
            </a:r>
            <a:r>
              <a:rPr lang="en-US" dirty="0" smtClean="0"/>
              <a:t> </a:t>
            </a:r>
            <a:r>
              <a:rPr lang="en-US" dirty="0" err="1" smtClean="0"/>
              <a:t>Combinator</a:t>
            </a:r>
            <a:r>
              <a:rPr lang="en-US" dirty="0" smtClean="0"/>
              <a:t> </a:t>
            </a:r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444" y="2271889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foo()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endParaRPr lang="en-US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foo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2556" y="3459119"/>
            <a:ext cx="4444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Binds </a:t>
            </a:r>
            <a:r>
              <a:rPr lang="en-US" b="1" dirty="0">
                <a:latin typeface="Courier"/>
                <a:cs typeface="Courier"/>
              </a:rPr>
              <a:t>foo()</a:t>
            </a:r>
            <a:r>
              <a:rPr lang="en-US" dirty="0"/>
              <a:t> to </a:t>
            </a:r>
            <a:r>
              <a:rPr lang="en-US" b="1" dirty="0">
                <a:latin typeface="Courier"/>
                <a:cs typeface="Courier"/>
              </a:rPr>
              <a:t>::foo(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978" y="460466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158" y="4332113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2889" y="2370666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1478" y="4332113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2027" y="2370667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439" y="514125"/>
            <a:ext cx="500817" cy="500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10" y="2665909"/>
            <a:ext cx="1290330" cy="346186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50" y="1318860"/>
            <a:ext cx="7272212" cy="448902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17849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Merging</a:t>
            </a:r>
            <a:r>
              <a:rPr lang="en-US" dirty="0" smtClean="0"/>
              <a:t> </a:t>
            </a:r>
            <a:r>
              <a:rPr lang="en-US" dirty="0" err="1" smtClean="0"/>
              <a:t>Combinator</a:t>
            </a:r>
            <a:r>
              <a:rPr lang="en-US" dirty="0" smtClean="0"/>
              <a:t> </a:t>
            </a:r>
            <a:r>
              <a:rPr lang="en-US" b="1" dirty="0" smtClean="0">
                <a:latin typeface="Courier"/>
                <a:cs typeface="Courier"/>
              </a:rPr>
              <a:t>(  )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444" y="2274904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2556" y="3460177"/>
            <a:ext cx="4444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Finds </a:t>
            </a:r>
            <a:r>
              <a:rPr lang="en-US" b="1" dirty="0" smtClean="0">
                <a:latin typeface="Courier"/>
                <a:cs typeface="Courier"/>
              </a:rPr>
              <a:t>ns:</a:t>
            </a:r>
            <a:r>
              <a:rPr lang="en-US" b="1" dirty="0">
                <a:latin typeface="Courier"/>
                <a:cs typeface="Courier"/>
              </a:rPr>
              <a:t>:foo(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r>
              <a:rPr lang="en-US" dirty="0" smtClean="0"/>
              <a:t>; </a:t>
            </a:r>
            <a:endParaRPr lang="en-US" dirty="0"/>
          </a:p>
          <a:p>
            <a:r>
              <a:rPr lang="en-US" dirty="0" smtClean="0"/>
              <a:t>	Fails to bind </a:t>
            </a:r>
            <a:r>
              <a:rPr lang="en-US" b="1" dirty="0" smtClean="0">
                <a:latin typeface="Courier"/>
                <a:cs typeface="Courier"/>
              </a:rPr>
              <a:t>foo()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8978" y="460466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9158" y="4332113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2889" y="2370666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41478" y="4332113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2223" y="3220290"/>
            <a:ext cx="2342320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52027" y="2370667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24543" y="3220290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29</a:t>
            </a:fld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40" y="571500"/>
            <a:ext cx="1043949" cy="417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745" y="2665909"/>
            <a:ext cx="1962554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583" y="1318860"/>
            <a:ext cx="5438716" cy="40936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45262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Tools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112893"/>
            <a:ext cx="8229601" cy="4291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scope </a:t>
            </a:r>
            <a:r>
              <a:rPr lang="en-US" sz="2400" dirty="0" err="1" smtClean="0">
                <a:solidFill>
                  <a:srgbClr val="000000"/>
                </a:solidFill>
              </a:rPr>
              <a:t>combinators</a:t>
            </a:r>
            <a:r>
              <a:rPr lang="en-US" sz="2400" dirty="0" smtClean="0">
                <a:solidFill>
                  <a:srgbClr val="000000"/>
                </a:solidFill>
              </a:rPr>
              <a:t>,</a:t>
            </a:r>
          </a:p>
          <a:p>
            <a:pPr>
              <a:buFont typeface="Wingdings" charset="2"/>
              <a:buChar char="v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an </a:t>
            </a:r>
            <a:r>
              <a:rPr lang="en-US" sz="2400" dirty="0">
                <a:solidFill>
                  <a:srgbClr val="000000"/>
                </a:solidFill>
              </a:rPr>
              <a:t>abstraction of programming languages, </a:t>
            </a:r>
            <a:r>
              <a:rPr lang="en-US" sz="2400" dirty="0" smtClean="0">
                <a:solidFill>
                  <a:srgbClr val="000000"/>
                </a:solidFill>
              </a:rPr>
              <a:t>and</a:t>
            </a:r>
          </a:p>
          <a:p>
            <a:pPr>
              <a:buFont typeface="Wingdings" charset="2"/>
              <a:buChar char="v"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 </a:t>
            </a:r>
            <a:r>
              <a:rPr lang="en-US" sz="2400" dirty="0">
                <a:solidFill>
                  <a:srgbClr val="000000"/>
                </a:solidFill>
              </a:rPr>
              <a:t>distinction between </a:t>
            </a:r>
            <a:r>
              <a:rPr lang="en-US" sz="2400" b="1" dirty="0">
                <a:solidFill>
                  <a:srgbClr val="000000"/>
                </a:solidFill>
              </a:rPr>
              <a:t>name lookup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b="1" dirty="0">
                <a:solidFill>
                  <a:srgbClr val="000000"/>
                </a:solidFill>
              </a:rPr>
              <a:t>name resolution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1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6" y="274638"/>
            <a:ext cx="8390467" cy="114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Weak Hiding</a:t>
            </a:r>
            <a:r>
              <a:rPr lang="en-US" dirty="0" smtClean="0"/>
              <a:t> </a:t>
            </a:r>
            <a:r>
              <a:rPr lang="en-US" dirty="0" err="1" smtClean="0"/>
              <a:t>Combinator</a:t>
            </a:r>
            <a:r>
              <a:rPr lang="en-US" dirty="0" smtClean="0"/>
              <a:t> </a:t>
            </a:r>
            <a:r>
              <a:rPr lang="en-US" b="1" dirty="0" smtClean="0">
                <a:latin typeface="Courier"/>
                <a:cs typeface="Courier"/>
              </a:rPr>
              <a:t>( )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444" y="2277639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void foo(</a:t>
            </a:r>
            <a:r>
              <a:rPr lang="en-US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  foo(); </a:t>
            </a:r>
          </a:p>
          <a:p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2556" y="3462912"/>
            <a:ext cx="4444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Binds </a:t>
            </a:r>
            <a:r>
              <a:rPr lang="en-US" b="1" dirty="0">
                <a:latin typeface="Courier"/>
                <a:cs typeface="Courier"/>
              </a:rPr>
              <a:t>foo()</a:t>
            </a:r>
            <a:r>
              <a:rPr lang="en-US" dirty="0"/>
              <a:t> to </a:t>
            </a:r>
            <a:r>
              <a:rPr lang="en-US" b="1" dirty="0">
                <a:latin typeface="Courier"/>
                <a:cs typeface="Courier"/>
              </a:rPr>
              <a:t>::foo()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8978" y="460466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9158" y="4332113"/>
            <a:ext cx="2342320" cy="6773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2889" y="2370666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223" y="3220290"/>
            <a:ext cx="2342320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41478" y="4332113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52027" y="2370667"/>
            <a:ext cx="792973" cy="29524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24543" y="3220290"/>
            <a:ext cx="792973" cy="272553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30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916" y="547511"/>
            <a:ext cx="6858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745" y="2665909"/>
            <a:ext cx="2064505" cy="356828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43" y="1166461"/>
            <a:ext cx="6723959" cy="909389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5904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Opening</a:t>
            </a:r>
            <a:r>
              <a:rPr lang="en-US" dirty="0" smtClean="0"/>
              <a:t> </a:t>
            </a:r>
            <a:r>
              <a:rPr lang="en-US" dirty="0" err="1" smtClean="0"/>
              <a:t>Combinator</a:t>
            </a:r>
            <a:r>
              <a:rPr lang="en-US" dirty="0" smtClean="0"/>
              <a:t> </a:t>
            </a:r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444" y="2273846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void foo();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{ void foo(</a:t>
            </a:r>
            <a:r>
              <a:rPr lang="en-US" sz="17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{ 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               void foo(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typ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); 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  <a:endParaRPr lang="en-US" sz="17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:foo;</a:t>
            </a:r>
          </a:p>
          <a:p>
            <a:endParaRPr lang="en-US" sz="17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foo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(x); </a:t>
            </a: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2556" y="3459119"/>
            <a:ext cx="4444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Finds </a:t>
            </a:r>
            <a:r>
              <a:rPr lang="en-US" b="1" dirty="0" smtClean="0">
                <a:latin typeface="Courier"/>
                <a:cs typeface="Courier"/>
              </a:rPr>
              <a:t>ns:</a:t>
            </a:r>
            <a:r>
              <a:rPr lang="en-US" b="1" dirty="0">
                <a:latin typeface="Courier"/>
                <a:cs typeface="Courier"/>
              </a:rPr>
              <a:t>:foo()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u="sng" dirty="0" smtClean="0">
                <a:solidFill>
                  <a:srgbClr val="008000"/>
                </a:solidFill>
              </a:rPr>
              <a:t>Enables ADL</a:t>
            </a:r>
            <a:r>
              <a:rPr lang="en-US" dirty="0" smtClean="0"/>
              <a:t>; </a:t>
            </a:r>
          </a:p>
          <a:p>
            <a:r>
              <a:rPr lang="en-US" dirty="0"/>
              <a:t> </a:t>
            </a:r>
            <a:r>
              <a:rPr lang="en-US" dirty="0" smtClean="0"/>
              <a:t>   	Binds </a:t>
            </a:r>
            <a:r>
              <a:rPr lang="en-US" b="1" dirty="0">
                <a:latin typeface="Courier"/>
                <a:cs typeface="Courier"/>
              </a:rPr>
              <a:t>foo</a:t>
            </a:r>
            <a:r>
              <a:rPr lang="en-US" b="1" dirty="0" smtClean="0">
                <a:latin typeface="Courier"/>
                <a:cs typeface="Courier"/>
              </a:rPr>
              <a:t>(x)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b="1" dirty="0" err="1" smtClean="0">
                <a:latin typeface="Courier"/>
                <a:cs typeface="Courier"/>
              </a:rPr>
              <a:t>adl</a:t>
            </a:r>
            <a:r>
              <a:rPr lang="en-US" b="1" dirty="0" smtClean="0">
                <a:latin typeface="Courier"/>
                <a:cs typeface="Courier"/>
              </a:rPr>
              <a:t>::foo</a:t>
            </a:r>
            <a:r>
              <a:rPr lang="en-US" b="1" dirty="0">
                <a:latin typeface="Courier"/>
                <a:cs typeface="Courier"/>
              </a:rPr>
              <a:t>()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299158" y="4162779"/>
            <a:ext cx="2342320" cy="84666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889" y="2370666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41479" y="4176892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test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80556" y="2370666"/>
            <a:ext cx="564444" cy="268111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87346" y="3255986"/>
            <a:ext cx="2031875" cy="4975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83000" y="3753557"/>
            <a:ext cx="536222" cy="29633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adl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8978" y="4661110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0222" y="2785936"/>
            <a:ext cx="2029054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0222" y="2525889"/>
            <a:ext cx="581257" cy="26004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31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4" y="556329"/>
            <a:ext cx="406400" cy="457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53" y="2702558"/>
            <a:ext cx="3581438" cy="6114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57" y="1346026"/>
            <a:ext cx="6346312" cy="40385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07283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Opening</a:t>
            </a:r>
            <a:r>
              <a:rPr lang="en-US" dirty="0" smtClean="0"/>
              <a:t> </a:t>
            </a:r>
            <a:r>
              <a:rPr lang="en-US" dirty="0" err="1" smtClean="0"/>
              <a:t>Combinator</a:t>
            </a:r>
            <a:r>
              <a:rPr lang="en-US" dirty="0" smtClean="0"/>
              <a:t> </a:t>
            </a:r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444" y="2273847"/>
            <a:ext cx="4487334" cy="30319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void foo()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7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1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namespace 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7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X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               void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foo(</a:t>
            </a:r>
            <a:r>
              <a:rPr lang="en-US" sz="1700" dirty="0" err="1">
                <a:solidFill>
                  <a:srgbClr val="000000"/>
                </a:solidFill>
                <a:latin typeface="Courier"/>
                <a:cs typeface="Courier"/>
              </a:rPr>
              <a:t>typ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; 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700" b="1" dirty="0" err="1">
                <a:solidFill>
                  <a:srgbClr val="000000"/>
                </a:solidFill>
                <a:latin typeface="Courier"/>
                <a:cs typeface="Courier"/>
              </a:rPr>
              <a:t>adl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) {</a:t>
            </a:r>
            <a:endParaRPr lang="en-US" sz="17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 using </a:t>
            </a:r>
            <a:r>
              <a:rPr lang="en-US" sz="17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: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:foo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  void foo();</a:t>
            </a:r>
            <a:endParaRPr lang="en-US" sz="17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7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sz="1700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2556" y="3459120"/>
            <a:ext cx="45014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Finds </a:t>
            </a:r>
            <a:r>
              <a:rPr lang="en-US" b="1" dirty="0" smtClean="0">
                <a:latin typeface="Courier"/>
                <a:cs typeface="Courier"/>
              </a:rPr>
              <a:t>test:</a:t>
            </a:r>
            <a:r>
              <a:rPr lang="en-US" b="1" dirty="0">
                <a:latin typeface="Courier"/>
                <a:cs typeface="Courier"/>
              </a:rPr>
              <a:t>:foo()</a:t>
            </a:r>
            <a:r>
              <a:rPr lang="en-US" dirty="0"/>
              <a:t>; </a:t>
            </a:r>
            <a:endParaRPr lang="en-US" u="sng" dirty="0" smtClean="0"/>
          </a:p>
          <a:p>
            <a:r>
              <a:rPr lang="en-US" b="1" dirty="0">
                <a:solidFill>
                  <a:srgbClr val="008000"/>
                </a:solidFill>
              </a:rPr>
              <a:t>	</a:t>
            </a:r>
            <a:r>
              <a:rPr lang="en-US" b="1" u="sng" dirty="0" smtClean="0">
                <a:solidFill>
                  <a:srgbClr val="008000"/>
                </a:solidFill>
              </a:rPr>
              <a:t>Disables ADL</a:t>
            </a:r>
            <a:r>
              <a:rPr lang="en-US" b="1" dirty="0" smtClean="0"/>
              <a:t>; </a:t>
            </a:r>
          </a:p>
          <a:p>
            <a:r>
              <a:rPr lang="en-US" dirty="0"/>
              <a:t> </a:t>
            </a:r>
            <a:r>
              <a:rPr lang="en-US" dirty="0" smtClean="0"/>
              <a:t>   	Fails to bind </a:t>
            </a:r>
            <a:r>
              <a:rPr lang="en-US" b="1" dirty="0">
                <a:latin typeface="Courier"/>
                <a:cs typeface="Courier"/>
              </a:rPr>
              <a:t>foo</a:t>
            </a:r>
            <a:r>
              <a:rPr lang="en-US" b="1" dirty="0" smtClean="0">
                <a:latin typeface="Courier"/>
                <a:cs typeface="Courier"/>
              </a:rPr>
              <a:t>(x)</a:t>
            </a:r>
            <a:r>
              <a:rPr lang="en-US" dirty="0" smtClean="0"/>
              <a:t>.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9158" y="4162779"/>
            <a:ext cx="2342320" cy="84666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889" y="2370666"/>
            <a:ext cx="4332111" cy="2813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41479" y="4176892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test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0556" y="2370666"/>
            <a:ext cx="564444" cy="268111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87346" y="3255986"/>
            <a:ext cx="2031875" cy="49757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83000" y="3753557"/>
            <a:ext cx="536222" cy="29633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adl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978" y="4661110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60222" y="2785936"/>
            <a:ext cx="2029054" cy="349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60222" y="2525889"/>
            <a:ext cx="581257" cy="26004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32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4" y="556329"/>
            <a:ext cx="406400" cy="4572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953" y="2702558"/>
            <a:ext cx="3581438" cy="611465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57" y="1346026"/>
            <a:ext cx="6346312" cy="40385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9851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96700" y="2477250"/>
            <a:ext cx="7784078" cy="8873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Combinators</a:t>
            </a:r>
            <a:r>
              <a:rPr lang="en-US" dirty="0" smtClean="0"/>
              <a:t> –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33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119" y="1480426"/>
            <a:ext cx="5238691" cy="394062"/>
          </a:xfrm>
          <a:prstGeom prst="rect">
            <a:avLst/>
          </a:prstGeom>
          <a:ln w="9525">
            <a:solidFill>
              <a:srgbClr val="008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5345972" y="4727224"/>
            <a:ext cx="3644943" cy="804333"/>
          </a:xfrm>
          <a:prstGeom prst="wedgeRoundRectCallout">
            <a:avLst>
              <a:gd name="adj1" fmla="val 20272"/>
              <a:gd name="adj2" fmla="val -21633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Special cases of a “</a:t>
            </a:r>
            <a:r>
              <a:rPr lang="en-US" sz="2000" b="1" i="1" dirty="0" smtClean="0">
                <a:solidFill>
                  <a:schemeClr val="tx1"/>
                </a:solidFill>
                <a:cs typeface="Courier"/>
              </a:rPr>
              <a:t>conditional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” </a:t>
            </a:r>
            <a:r>
              <a:rPr lang="en-US" sz="2000" b="1" dirty="0" err="1" smtClean="0">
                <a:solidFill>
                  <a:schemeClr val="tx1"/>
                </a:solidFill>
                <a:cs typeface="Courier"/>
              </a:rPr>
              <a:t>combinator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. 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8" y="1489652"/>
            <a:ext cx="2099089" cy="384836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96" y="2491360"/>
            <a:ext cx="7034404" cy="434222"/>
          </a:xfrm>
          <a:prstGeom prst="rect">
            <a:avLst/>
          </a:prstGeom>
          <a:ln w="25400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72" y="2020261"/>
            <a:ext cx="5438716" cy="409366"/>
          </a:xfrm>
          <a:prstGeom prst="rect">
            <a:avLst/>
          </a:prstGeom>
          <a:ln w="25400"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96" y="3380989"/>
            <a:ext cx="6723959" cy="909389"/>
          </a:xfrm>
          <a:prstGeom prst="rect">
            <a:avLst/>
          </a:prstGeom>
          <a:ln w="25400"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597" y="2950318"/>
            <a:ext cx="6346312" cy="403856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29435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44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Understanding current name binding mechanisms: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Argument-dependent lookup (ADL).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C++ operators.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A cross-language analysis.</a:t>
            </a:r>
            <a:endParaRPr lang="en-US" sz="2400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D9D9D9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Exploring concepts designs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D9D9D9"/>
                </a:solidFill>
              </a:rPr>
              <a:t>Understanding the </a:t>
            </a:r>
            <a:r>
              <a:rPr lang="en-US" sz="2000" dirty="0" smtClean="0">
                <a:solidFill>
                  <a:srgbClr val="D9D9D9"/>
                </a:solidFill>
              </a:rPr>
              <a:t>current limitations.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Exploring new solutions: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w</a:t>
            </a:r>
            <a:r>
              <a:rPr lang="en-US" sz="1600" dirty="0" smtClean="0">
                <a:solidFill>
                  <a:srgbClr val="D9D9D9"/>
                </a:solidFill>
              </a:rPr>
              <a:t>eak hiding, </a:t>
            </a:r>
          </a:p>
          <a:p>
            <a:pPr lvl="2">
              <a:buFont typeface="Wingdings" charset="2"/>
              <a:buChar char="§"/>
            </a:pPr>
            <a:r>
              <a:rPr lang="en-US" sz="1600" dirty="0" smtClean="0">
                <a:solidFill>
                  <a:srgbClr val="D9D9D9"/>
                </a:solidFill>
              </a:rPr>
              <a:t>2-Stage </a:t>
            </a:r>
            <a:r>
              <a:rPr lang="en-US" sz="1600" dirty="0">
                <a:solidFill>
                  <a:srgbClr val="D9D9D9"/>
                </a:solidFill>
              </a:rPr>
              <a:t>n</a:t>
            </a:r>
            <a:r>
              <a:rPr lang="en-US" sz="1600" dirty="0" smtClean="0">
                <a:solidFill>
                  <a:srgbClr val="D9D9D9"/>
                </a:solidFill>
              </a:rPr>
              <a:t>ame binding, and 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p</a:t>
            </a:r>
            <a:r>
              <a:rPr lang="en-US" sz="1600" dirty="0" smtClean="0">
                <a:solidFill>
                  <a:srgbClr val="D9D9D9"/>
                </a:solidFill>
              </a:rPr>
              <a:t>arameterized weak hiding.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D9D9D9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Simplifying compiler designs.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334" y="1227667"/>
            <a:ext cx="4318000" cy="42897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{					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// H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4334" y="1229624"/>
            <a:ext cx="4529666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In bar():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  <a:endParaRPr lang="en-US" sz="2000" b="1" dirty="0">
              <a:solidFill>
                <a:srgbClr val="008000"/>
              </a:solidFill>
            </a:endParaRPr>
          </a:p>
          <a:p>
            <a:pPr algn="ctr"/>
            <a:endParaRPr lang="en-US" sz="2000" b="1" dirty="0" smtClean="0">
              <a:solidFill>
                <a:srgbClr val="008000"/>
              </a:solidFill>
            </a:endParaRP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r>
              <a:rPr lang="en-US" sz="2000" b="1" u="sng" dirty="0" smtClean="0">
                <a:solidFill>
                  <a:srgbClr val="000000"/>
                </a:solidFill>
              </a:rPr>
              <a:t>In </a:t>
            </a:r>
            <a:r>
              <a:rPr lang="en-US" sz="2000" b="1" u="sng" dirty="0" err="1" smtClean="0">
                <a:solidFill>
                  <a:srgbClr val="000000"/>
                </a:solidFill>
              </a:rPr>
              <a:t>baz</a:t>
            </a:r>
            <a:r>
              <a:rPr lang="en-US" sz="2000" b="1" u="sng" dirty="0" smtClean="0">
                <a:solidFill>
                  <a:srgbClr val="000000"/>
                </a:solidFill>
              </a:rPr>
              <a:t>():</a:t>
            </a: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r>
              <a:rPr lang="en-US" sz="2000" b="1" u="sng" dirty="0" smtClean="0"/>
              <a:t>In </a:t>
            </a:r>
            <a:r>
              <a:rPr lang="en-US" sz="2000" b="1" u="sng" dirty="0" err="1" smtClean="0"/>
              <a:t>baz</a:t>
            </a:r>
            <a:r>
              <a:rPr lang="en-US" sz="2000" b="1" u="sng" dirty="0" smtClean="0"/>
              <a:t>()’s inner scope, H:</a:t>
            </a:r>
            <a:endParaRPr lang="en-US" sz="2000" b="1" u="sng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endParaRPr lang="en-US" b="1" dirty="0">
              <a:solidFill>
                <a:srgbClr val="F61D31"/>
              </a:solidFill>
            </a:endParaRPr>
          </a:p>
          <a:p>
            <a:pPr lvl="1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0533" y="4360332"/>
            <a:ext cx="2000835" cy="63315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8755" y="4677817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7269" y="3697111"/>
            <a:ext cx="2553986" cy="1608669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21255" y="3697111"/>
            <a:ext cx="589965" cy="25137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baz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089" y="394848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67270" y="2613380"/>
            <a:ext cx="2342320" cy="59266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09592" y="2613380"/>
            <a:ext cx="477076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bar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7090" y="2857712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42443" y="2009139"/>
            <a:ext cx="1905001" cy="26275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479" y="2271889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ns2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81368" y="4711264"/>
            <a:ext cx="477078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17562" y="1417638"/>
            <a:ext cx="1704105" cy="48736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52478" y="1622780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ns1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0783" y="1375304"/>
            <a:ext cx="4012164" cy="405747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62982" y="512769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5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1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334" y="1227667"/>
            <a:ext cx="4318000" cy="42897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{					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// H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4334" y="1229624"/>
            <a:ext cx="4529666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In bar():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  <a:endParaRPr lang="en-US" sz="2000" b="1" dirty="0">
              <a:solidFill>
                <a:srgbClr val="008000"/>
              </a:solidFill>
            </a:endParaRPr>
          </a:p>
          <a:p>
            <a:pPr algn="ctr"/>
            <a:endParaRPr lang="en-US" sz="2000" b="1" dirty="0" smtClean="0">
              <a:solidFill>
                <a:srgbClr val="008000"/>
              </a:solidFill>
            </a:endParaRP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r>
              <a:rPr lang="en-US" sz="2000" b="1" u="sng" dirty="0" smtClean="0">
                <a:solidFill>
                  <a:srgbClr val="000000"/>
                </a:solidFill>
              </a:rPr>
              <a:t>In </a:t>
            </a:r>
            <a:r>
              <a:rPr lang="en-US" sz="2000" b="1" u="sng" dirty="0" err="1" smtClean="0">
                <a:solidFill>
                  <a:srgbClr val="000000"/>
                </a:solidFill>
              </a:rPr>
              <a:t>baz</a:t>
            </a:r>
            <a:r>
              <a:rPr lang="en-US" sz="2000" b="1" u="sng" dirty="0" smtClean="0">
                <a:solidFill>
                  <a:srgbClr val="000000"/>
                </a:solidFill>
              </a:rPr>
              <a:t>():</a:t>
            </a: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r>
              <a:rPr lang="en-US" sz="2000" b="1" u="sng" dirty="0" smtClean="0"/>
              <a:t>In </a:t>
            </a:r>
            <a:r>
              <a:rPr lang="en-US" sz="2000" b="1" u="sng" dirty="0" err="1" smtClean="0"/>
              <a:t>baz</a:t>
            </a:r>
            <a:r>
              <a:rPr lang="en-US" sz="2000" b="1" u="sng" dirty="0" smtClean="0"/>
              <a:t>()’s inner scope, H:</a:t>
            </a:r>
            <a:endParaRPr lang="en-US" sz="2000" b="1" u="sng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endParaRPr lang="en-US" b="1" dirty="0">
              <a:solidFill>
                <a:srgbClr val="F61D31"/>
              </a:solidFill>
            </a:endParaRPr>
          </a:p>
          <a:p>
            <a:pPr lvl="1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7270" y="2613380"/>
            <a:ext cx="2342320" cy="59266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09592" y="2613380"/>
            <a:ext cx="477076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bar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7090" y="2857712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42443" y="2009139"/>
            <a:ext cx="1905001" cy="26275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479" y="2271889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ns2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17562" y="1417638"/>
            <a:ext cx="1704105" cy="48736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52478" y="1622780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ns1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0783" y="1375304"/>
            <a:ext cx="4012164" cy="405747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62982" y="512769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36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1713085"/>
            <a:ext cx="3965222" cy="630832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25387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334" y="1227667"/>
            <a:ext cx="4318000" cy="42897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{					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// H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4334" y="1229624"/>
            <a:ext cx="4529666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In bar():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  <a:endParaRPr lang="en-US" sz="2000" b="1" dirty="0">
              <a:solidFill>
                <a:srgbClr val="008000"/>
              </a:solidFill>
            </a:endParaRPr>
          </a:p>
          <a:p>
            <a:pPr algn="ctr"/>
            <a:endParaRPr lang="en-US" sz="2000" b="1" dirty="0" smtClean="0">
              <a:solidFill>
                <a:srgbClr val="008000"/>
              </a:solidFill>
            </a:endParaRP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r>
              <a:rPr lang="en-US" sz="2000" b="1" u="sng" dirty="0" smtClean="0">
                <a:solidFill>
                  <a:srgbClr val="000000"/>
                </a:solidFill>
              </a:rPr>
              <a:t>In </a:t>
            </a:r>
            <a:r>
              <a:rPr lang="en-US" sz="2000" b="1" u="sng" dirty="0" err="1" smtClean="0">
                <a:solidFill>
                  <a:srgbClr val="000000"/>
                </a:solidFill>
              </a:rPr>
              <a:t>baz</a:t>
            </a:r>
            <a:r>
              <a:rPr lang="en-US" sz="2000" b="1" u="sng" dirty="0" smtClean="0">
                <a:solidFill>
                  <a:srgbClr val="000000"/>
                </a:solidFill>
              </a:rPr>
              <a:t>():</a:t>
            </a: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r>
              <a:rPr lang="en-US" sz="2000" b="1" u="sng" dirty="0" smtClean="0"/>
              <a:t>In </a:t>
            </a:r>
            <a:r>
              <a:rPr lang="en-US" sz="2000" b="1" u="sng" dirty="0" err="1" smtClean="0"/>
              <a:t>baz</a:t>
            </a:r>
            <a:r>
              <a:rPr lang="en-US" sz="2000" b="1" u="sng" dirty="0" smtClean="0"/>
              <a:t>()’s inner scope, H:</a:t>
            </a:r>
            <a:endParaRPr lang="en-US" sz="2000" b="1" u="sng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endParaRPr lang="en-US" b="1" dirty="0">
              <a:solidFill>
                <a:srgbClr val="F61D31"/>
              </a:solidFill>
            </a:endParaRPr>
          </a:p>
          <a:p>
            <a:pPr lvl="1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7269" y="3697111"/>
            <a:ext cx="2553986" cy="1608669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21255" y="3697111"/>
            <a:ext cx="589965" cy="25137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baz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7089" y="394848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17562" y="1417638"/>
            <a:ext cx="1704105" cy="48736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52478" y="1622780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ns1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0783" y="1375304"/>
            <a:ext cx="4012164" cy="405747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62982" y="512769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55" y="2947770"/>
            <a:ext cx="2029968" cy="338328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1713085"/>
            <a:ext cx="3965222" cy="630832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12590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Example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6334" y="1227667"/>
            <a:ext cx="4318000" cy="42897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{					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// H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4334" y="1229624"/>
            <a:ext cx="4529666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In bar():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  <a:endParaRPr lang="en-US" sz="2000" b="1" dirty="0">
              <a:solidFill>
                <a:srgbClr val="008000"/>
              </a:solidFill>
            </a:endParaRPr>
          </a:p>
          <a:p>
            <a:pPr algn="ctr"/>
            <a:endParaRPr lang="en-US" sz="2000" b="1" dirty="0" smtClean="0">
              <a:solidFill>
                <a:srgbClr val="008000"/>
              </a:solidFill>
            </a:endParaRP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r>
              <a:rPr lang="en-US" sz="2000" b="1" u="sng" dirty="0" smtClean="0">
                <a:solidFill>
                  <a:srgbClr val="000000"/>
                </a:solidFill>
              </a:rPr>
              <a:t>In </a:t>
            </a:r>
            <a:r>
              <a:rPr lang="en-US" sz="2000" b="1" u="sng" dirty="0" err="1" smtClean="0">
                <a:solidFill>
                  <a:srgbClr val="000000"/>
                </a:solidFill>
              </a:rPr>
              <a:t>baz</a:t>
            </a:r>
            <a:r>
              <a:rPr lang="en-US" sz="2000" b="1" u="sng" dirty="0" smtClean="0">
                <a:solidFill>
                  <a:srgbClr val="000000"/>
                </a:solidFill>
              </a:rPr>
              <a:t>():</a:t>
            </a: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u="sng" dirty="0" smtClean="0"/>
          </a:p>
          <a:p>
            <a:endParaRPr lang="en-US" sz="2000" b="1" u="sng" dirty="0" smtClean="0"/>
          </a:p>
          <a:p>
            <a:r>
              <a:rPr lang="en-US" sz="2000" b="1" u="sng" dirty="0" smtClean="0"/>
              <a:t>In </a:t>
            </a:r>
            <a:r>
              <a:rPr lang="en-US" sz="2000" b="1" u="sng" dirty="0" err="1" smtClean="0"/>
              <a:t>baz</a:t>
            </a:r>
            <a:r>
              <a:rPr lang="en-US" sz="2000" b="1" u="sng" dirty="0" smtClean="0"/>
              <a:t>()’s inner scope, H:</a:t>
            </a:r>
            <a:endParaRPr lang="en-US" sz="2000" b="1" u="sng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 </a:t>
            </a:r>
          </a:p>
          <a:p>
            <a:pPr algn="ctr"/>
            <a:endParaRPr lang="en-US" b="1" dirty="0">
              <a:solidFill>
                <a:srgbClr val="F61D31"/>
              </a:solidFill>
            </a:endParaRPr>
          </a:p>
          <a:p>
            <a:pPr lvl="1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8935" y="4360332"/>
            <a:ext cx="2130655" cy="63315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08755" y="4734261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7269" y="3697111"/>
            <a:ext cx="2553986" cy="1608669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21255" y="3697111"/>
            <a:ext cx="589965" cy="25137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baz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42443" y="2009139"/>
            <a:ext cx="1905001" cy="262750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57479" y="2271889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ns2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09591" y="4711264"/>
            <a:ext cx="477078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317562" y="1417638"/>
            <a:ext cx="1704105" cy="48736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52478" y="1622780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ns1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0783" y="1375304"/>
            <a:ext cx="4012164" cy="405747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862982" y="5127696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38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1713085"/>
            <a:ext cx="3965222" cy="630832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55" y="2947770"/>
            <a:ext cx="2029968" cy="338328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855" y="4207707"/>
            <a:ext cx="3527778" cy="639410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155685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6333" y="1219427"/>
            <a:ext cx="4332112" cy="4289776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void foo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namespace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foo(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 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bar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foo(x);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8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baz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ns1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 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{						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// H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ns2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foo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(x)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4334" y="1229624"/>
            <a:ext cx="452966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In bar():</a:t>
            </a:r>
          </a:p>
          <a:p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u="sng" dirty="0">
              <a:solidFill>
                <a:srgbClr val="008000"/>
              </a:solidFill>
            </a:endParaRPr>
          </a:p>
          <a:p>
            <a:endParaRPr lang="en-US" b="1" u="sng" dirty="0" smtClean="0">
              <a:solidFill>
                <a:srgbClr val="000000"/>
              </a:solidFill>
            </a:endParaRPr>
          </a:p>
          <a:p>
            <a:r>
              <a:rPr lang="en-US" sz="2000" b="1" u="sng" dirty="0" smtClean="0">
                <a:solidFill>
                  <a:srgbClr val="000000"/>
                </a:solidFill>
              </a:rPr>
              <a:t>In </a:t>
            </a:r>
            <a:r>
              <a:rPr lang="en-US" sz="2000" b="1" u="sng" dirty="0" err="1" smtClean="0">
                <a:solidFill>
                  <a:srgbClr val="000000"/>
                </a:solidFill>
              </a:rPr>
              <a:t>baz</a:t>
            </a:r>
            <a:r>
              <a:rPr lang="en-US" sz="2000" b="1" u="sng" dirty="0" smtClean="0">
                <a:solidFill>
                  <a:srgbClr val="000000"/>
                </a:solidFill>
              </a:rPr>
              <a:t>():</a:t>
            </a:r>
          </a:p>
          <a:p>
            <a:pPr lvl="1"/>
            <a:endParaRPr lang="en-US" sz="2000" b="1" dirty="0" smtClean="0">
              <a:solidFill>
                <a:srgbClr val="008000"/>
              </a:solidFill>
            </a:endParaRPr>
          </a:p>
          <a:p>
            <a:pPr algn="ctr"/>
            <a:endParaRPr lang="en-US" sz="2000" b="1" dirty="0">
              <a:solidFill>
                <a:srgbClr val="008000"/>
              </a:solidFill>
            </a:endParaRPr>
          </a:p>
          <a:p>
            <a:pPr lvl="1"/>
            <a:endParaRPr lang="en-US" sz="2000" b="1" dirty="0" smtClean="0">
              <a:solidFill>
                <a:srgbClr val="008000"/>
              </a:solidFill>
            </a:endParaRPr>
          </a:p>
          <a:p>
            <a:r>
              <a:rPr lang="en-US" sz="2000" b="1" u="sng" dirty="0" smtClean="0"/>
              <a:t>In </a:t>
            </a:r>
            <a:r>
              <a:rPr lang="en-US" sz="2000" b="1" u="sng" dirty="0" err="1" smtClean="0"/>
              <a:t>baz</a:t>
            </a:r>
            <a:r>
              <a:rPr lang="en-US" sz="2000" b="1" u="sng" dirty="0" smtClean="0"/>
              <a:t>()’s inner scope, H:</a:t>
            </a:r>
            <a:endParaRPr lang="en-US" sz="2000" b="1" u="sng" dirty="0">
              <a:solidFill>
                <a:srgbClr val="000000"/>
              </a:solidFill>
            </a:endParaRPr>
          </a:p>
          <a:p>
            <a:pPr algn="ctr"/>
            <a:endParaRPr lang="en-US" sz="2000" b="1" dirty="0" smtClean="0">
              <a:solidFill>
                <a:srgbClr val="008000"/>
              </a:solidFill>
            </a:endParaRPr>
          </a:p>
          <a:p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b="1" dirty="0" smtClean="0"/>
              <a:t>------------------- with -------------------</a:t>
            </a:r>
          </a:p>
          <a:p>
            <a:endParaRPr lang="en-US" sz="2000" b="1" dirty="0">
              <a:solidFill>
                <a:srgbClr val="008000"/>
              </a:solidFill>
            </a:endParaRPr>
          </a:p>
          <a:p>
            <a:endParaRPr lang="en-US" sz="2000" b="1" dirty="0" smtClean="0">
              <a:solidFill>
                <a:srgbClr val="008000"/>
              </a:solidFill>
            </a:endParaRPr>
          </a:p>
          <a:p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8935" y="4360332"/>
            <a:ext cx="2130655" cy="63315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8755" y="4734261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7269" y="3697111"/>
            <a:ext cx="2553986" cy="1608669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1255" y="3697111"/>
            <a:ext cx="589965" cy="251375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err="1" smtClean="0">
                <a:solidFill>
                  <a:schemeClr val="bg1"/>
                </a:solidFill>
              </a:rPr>
              <a:t>baz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7089" y="3948486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270" y="2613380"/>
            <a:ext cx="2342320" cy="59266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09592" y="2613380"/>
            <a:ext cx="477076" cy="282219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bar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7090" y="2857712"/>
            <a:ext cx="951567" cy="259222"/>
          </a:xfrm>
          <a:prstGeom prst="rect">
            <a:avLst/>
          </a:prstGeom>
          <a:solidFill>
            <a:srgbClr val="0000FF">
              <a:alpha val="25000"/>
            </a:srgbClr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42443" y="2009139"/>
            <a:ext cx="1905001" cy="26275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57479" y="2271889"/>
            <a:ext cx="589965" cy="282219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ns2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09591" y="4711264"/>
            <a:ext cx="477078" cy="282219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17562" y="1417638"/>
            <a:ext cx="1704105" cy="48736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752478" y="1622780"/>
            <a:ext cx="589965" cy="282219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ns1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0783" y="1375304"/>
            <a:ext cx="4012164" cy="4057473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62982" y="5127696"/>
            <a:ext cx="589965" cy="282219"/>
          </a:xfrm>
          <a:prstGeom prst="rect">
            <a:avLst/>
          </a:prstGeom>
          <a:solidFill>
            <a:srgbClr val="000090"/>
          </a:solidFill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39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88" y="1723249"/>
            <a:ext cx="2416629" cy="338328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188" y="2939134"/>
            <a:ext cx="2416629" cy="338328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188" y="4182532"/>
            <a:ext cx="3244146" cy="331519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323" y="5268098"/>
            <a:ext cx="4090454" cy="8859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256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112893"/>
            <a:ext cx="8229601" cy="4926663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000000"/>
                </a:solidFill>
              </a:rPr>
              <a:t>Current name binding mechanisms: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Across languages.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Specific to C++: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1600" dirty="0" smtClean="0">
                <a:solidFill>
                  <a:srgbClr val="000000"/>
                </a:solidFill>
              </a:rPr>
              <a:t>Argument-</a:t>
            </a:r>
            <a:r>
              <a:rPr lang="en-US" sz="1600" dirty="0">
                <a:solidFill>
                  <a:srgbClr val="000000"/>
                </a:solidFill>
              </a:rPr>
              <a:t>dependent </a:t>
            </a:r>
            <a:r>
              <a:rPr lang="en-US" sz="1600" dirty="0" smtClean="0">
                <a:solidFill>
                  <a:srgbClr val="000000"/>
                </a:solidFill>
              </a:rPr>
              <a:t>lookup (ADL).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sz="1600" dirty="0" smtClean="0">
                <a:solidFill>
                  <a:srgbClr val="000000"/>
                </a:solidFill>
              </a:rPr>
              <a:t>Uses of operators.</a:t>
            </a:r>
          </a:p>
          <a:p>
            <a:pPr marL="11430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000000"/>
                </a:solidFill>
              </a:rPr>
              <a:t>A new scoping rule: </a:t>
            </a:r>
            <a:r>
              <a:rPr lang="en-US" sz="2400" b="1" dirty="0" smtClean="0">
                <a:solidFill>
                  <a:srgbClr val="000000"/>
                </a:solidFill>
              </a:rPr>
              <a:t>Weak hiding</a:t>
            </a:r>
          </a:p>
          <a:p>
            <a:pPr lvl="1">
              <a:buFont typeface="Wingdings" charset="2"/>
              <a:buChar char="§"/>
            </a:pPr>
            <a:r>
              <a:rPr lang="en-US" sz="2000" u="sng" dirty="0" smtClean="0">
                <a:solidFill>
                  <a:srgbClr val="000000"/>
                </a:solidFill>
              </a:rPr>
              <a:t>Implementation</a:t>
            </a:r>
            <a:r>
              <a:rPr lang="en-US" sz="2000" dirty="0" smtClean="0">
                <a:solidFill>
                  <a:srgbClr val="000000"/>
                </a:solidFill>
              </a:rPr>
              <a:t>: </a:t>
            </a:r>
            <a:r>
              <a:rPr lang="en-US" sz="2000" b="1" dirty="0">
                <a:solidFill>
                  <a:srgbClr val="000000"/>
                </a:solidFill>
              </a:rPr>
              <a:t>t</a:t>
            </a:r>
            <a:r>
              <a:rPr lang="en-US" sz="2000" b="1" dirty="0" smtClean="0">
                <a:solidFill>
                  <a:srgbClr val="000000"/>
                </a:solidFill>
              </a:rPr>
              <a:t>wo-stage name binding (Bind</a:t>
            </a:r>
            <a:r>
              <a:rPr lang="en-US" sz="2000" b="1" baseline="50000" dirty="0" smtClean="0">
                <a:solidFill>
                  <a:srgbClr val="000000"/>
                </a:solidFill>
              </a:rPr>
              <a:t>x2</a:t>
            </a:r>
            <a:r>
              <a:rPr lang="en-US" sz="2000" b="1" dirty="0" smtClean="0">
                <a:solidFill>
                  <a:srgbClr val="000000"/>
                </a:solidFill>
              </a:rPr>
              <a:t>)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u="sng" dirty="0" smtClean="0">
                <a:solidFill>
                  <a:srgbClr val="000000"/>
                </a:solidFill>
              </a:rPr>
              <a:t>Application</a:t>
            </a:r>
            <a:r>
              <a:rPr lang="en-US" sz="2000" dirty="0" smtClean="0">
                <a:solidFill>
                  <a:srgbClr val="000000"/>
                </a:solidFill>
              </a:rPr>
              <a:t>: Preventing code breakage when switching to concepts-enabled libraries.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698040"/>
            <a:ext cx="6130569" cy="2820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2" y="1555638"/>
            <a:ext cx="8002411" cy="457803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Scoping Rules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562057" y="2698040"/>
            <a:ext cx="5366499" cy="451554"/>
          </a:xfrm>
          <a:prstGeom prst="wedgeRoundRectCallout">
            <a:avLst>
              <a:gd name="adj1" fmla="val -40275"/>
              <a:gd name="adj2" fmla="val -19445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922" y="1555638"/>
            <a:ext cx="2322689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453444" y="3474148"/>
            <a:ext cx="6237112" cy="451554"/>
          </a:xfrm>
          <a:prstGeom prst="wedgeRoundRectCallout">
            <a:avLst>
              <a:gd name="adj1" fmla="val -17524"/>
              <a:gd name="adj2" fmla="val -36945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18557" y="1555638"/>
            <a:ext cx="1425222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1889" y="1555638"/>
            <a:ext cx="3739444" cy="4578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4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698040"/>
            <a:ext cx="6130569" cy="2820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36" y="1567236"/>
            <a:ext cx="6859431" cy="451031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Scoping Rules</a:t>
            </a:r>
            <a:br>
              <a:rPr lang="en-US" dirty="0" smtClean="0"/>
            </a:br>
            <a:r>
              <a:rPr lang="en-US" sz="2400" dirty="0" smtClean="0"/>
              <a:t>when scope </a:t>
            </a:r>
            <a:r>
              <a:rPr lang="en-US" sz="2400" b="1" dirty="0" smtClean="0"/>
              <a:t>H</a:t>
            </a:r>
            <a:r>
              <a:rPr lang="en-US" sz="2400" dirty="0" smtClean="0"/>
              <a:t> is an inner namespace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00" y="2610556"/>
            <a:ext cx="6856570" cy="8635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99237" y="1567236"/>
            <a:ext cx="2767208" cy="451031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/>
          <p:cNvSpPr/>
          <p:nvPr/>
        </p:nvSpPr>
        <p:spPr>
          <a:xfrm>
            <a:off x="1453443" y="3474148"/>
            <a:ext cx="6237113" cy="451554"/>
          </a:xfrm>
          <a:prstGeom prst="wedgeRoundRectCallout">
            <a:avLst>
              <a:gd name="adj1" fmla="val -45226"/>
              <a:gd name="adj2" fmla="val -36320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3957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42" y="2698040"/>
            <a:ext cx="6130569" cy="2820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36" y="1567236"/>
            <a:ext cx="6859431" cy="451031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ADL Scoping Rules</a:t>
            </a:r>
            <a:br>
              <a:rPr lang="en-US" dirty="0" smtClean="0"/>
            </a:br>
            <a:r>
              <a:rPr lang="en-US" sz="2400" dirty="0" smtClean="0"/>
              <a:t>when scope </a:t>
            </a:r>
            <a:r>
              <a:rPr lang="en-US" sz="2400" b="1" dirty="0" smtClean="0"/>
              <a:t>H</a:t>
            </a:r>
            <a:r>
              <a:rPr lang="en-US" sz="2400" dirty="0" smtClean="0"/>
              <a:t> is the outermost namespace scope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0000" y="2596445"/>
            <a:ext cx="6856570" cy="1636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99236" y="1567236"/>
            <a:ext cx="2992985" cy="451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7281334" y="2882819"/>
            <a:ext cx="1100666" cy="574402"/>
          </a:xfrm>
          <a:prstGeom prst="wedgeRoundRectCallout">
            <a:avLst>
              <a:gd name="adj1" fmla="val -67781"/>
              <a:gd name="adj2" fmla="val -19525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H = </a:t>
            </a:r>
            <a:r>
              <a:rPr lang="en-US" sz="2000" b="1" dirty="0" err="1" smtClean="0">
                <a:solidFill>
                  <a:schemeClr val="tx1"/>
                </a:solidFill>
                <a:cs typeface="Courier"/>
              </a:rPr>
              <a:t>N</a:t>
            </a:r>
            <a:r>
              <a:rPr lang="en-US" sz="2000" b="1" baseline="-25000" dirty="0" err="1" smtClean="0">
                <a:solidFill>
                  <a:schemeClr val="tx1"/>
                </a:solidFill>
                <a:cs typeface="Courier"/>
              </a:rPr>
              <a:t>n</a:t>
            </a:r>
            <a:endParaRPr lang="en-US" sz="2000" b="1" baseline="-25000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637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Operators Example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3334" y="1669180"/>
            <a:ext cx="4191000" cy="3277848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{}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struct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Y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{};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operator+(X, X) { }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void operator+(X,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Y)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test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y)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void operator+(X, 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x + x;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x + y;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operator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+(x, x);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operator+(x,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y);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0158" y="3281916"/>
            <a:ext cx="2805286" cy="128411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85444" y="3281916"/>
            <a:ext cx="589965" cy="25137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test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1338" y="1772027"/>
            <a:ext cx="3750217" cy="300566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71590" y="4481361"/>
            <a:ext cx="589965" cy="282219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::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1985" y="3788955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781984" y="4260010"/>
            <a:ext cx="2040237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22" y="2505806"/>
            <a:ext cx="3496056" cy="338328"/>
          </a:xfrm>
          <a:prstGeom prst="rect">
            <a:avLst/>
          </a:prstGeom>
          <a:ln w="1905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57576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34" y="1547804"/>
            <a:ext cx="2510922" cy="836974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51" y="2644025"/>
            <a:ext cx="5061711" cy="263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without ADL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70000" y="2538588"/>
            <a:ext cx="6856570" cy="4247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9556" y="5037667"/>
            <a:ext cx="6856570" cy="5566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22400" y="3248298"/>
            <a:ext cx="6856570" cy="396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3210" y="1618361"/>
            <a:ext cx="966234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1982987" y="4176889"/>
            <a:ext cx="4176889" cy="560290"/>
          </a:xfrm>
          <a:prstGeom prst="wedgeRoundRectCallout">
            <a:avLst>
              <a:gd name="adj1" fmla="val 12522"/>
              <a:gd name="adj2" fmla="val -437359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118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35" y="1516415"/>
            <a:ext cx="6983402" cy="8639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475" y="2552699"/>
            <a:ext cx="5448232" cy="304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with ADL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553199" y="3644820"/>
            <a:ext cx="2294467" cy="1054180"/>
          </a:xfrm>
          <a:prstGeom prst="wedgeRoundRectCallout">
            <a:avLst>
              <a:gd name="adj1" fmla="val -63883"/>
              <a:gd name="adj2" fmla="val 7945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Empty, since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operator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 is a reserved keyword.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74597" y="1516415"/>
            <a:ext cx="303522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00926" y="2552699"/>
            <a:ext cx="327378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8221" y="3243449"/>
            <a:ext cx="809705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2066" y="5009444"/>
            <a:ext cx="4425245" cy="324556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62425" y="1960011"/>
            <a:ext cx="1172768" cy="42032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61481" y="1530526"/>
            <a:ext cx="855268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24814" y="1985065"/>
            <a:ext cx="1061156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72779" y="1974122"/>
            <a:ext cx="876303" cy="35719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79295" y="1530526"/>
            <a:ext cx="244122" cy="34308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2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3" y="1526668"/>
            <a:ext cx="5983136" cy="841080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51" y="2644025"/>
            <a:ext cx="5061711" cy="263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with ADL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88164" y="1993620"/>
            <a:ext cx="2064947" cy="374128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1480252" y="3189111"/>
            <a:ext cx="4277081" cy="437443"/>
          </a:xfrm>
          <a:prstGeom prst="wedgeRoundRectCallout">
            <a:avLst>
              <a:gd name="adj1" fmla="val 10007"/>
              <a:gd name="adj2" fmla="val -227885"/>
              <a:gd name="adj3" fmla="val 16667"/>
            </a:avLst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34645" y="1993620"/>
            <a:ext cx="1518355" cy="374128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73" y="1498447"/>
            <a:ext cx="5983136" cy="93665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51" y="2644025"/>
            <a:ext cx="5061711" cy="263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with ADL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47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59556" y="3189111"/>
            <a:ext cx="6856570" cy="437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6210" y="2046080"/>
            <a:ext cx="1556457" cy="34308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40" y="1499136"/>
            <a:ext cx="6203048" cy="932360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51" y="2644025"/>
            <a:ext cx="5061711" cy="263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when scope </a:t>
            </a:r>
            <a:r>
              <a:rPr lang="en-US" sz="2400" b="1" dirty="0" smtClean="0"/>
              <a:t>H</a:t>
            </a:r>
            <a:r>
              <a:rPr lang="en-US" sz="2400" dirty="0" smtClean="0"/>
              <a:t> is an inner namespace scope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59556" y="2615802"/>
            <a:ext cx="6856570" cy="10107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4556" y="1558748"/>
            <a:ext cx="437444" cy="34308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8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140" y="1499136"/>
            <a:ext cx="6203048" cy="932360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251" y="2644025"/>
            <a:ext cx="5061711" cy="2632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74638"/>
            <a:ext cx="8946444" cy="1143000"/>
          </a:xfrm>
        </p:spPr>
        <p:txBody>
          <a:bodyPr/>
          <a:lstStyle/>
          <a:p>
            <a:r>
              <a:rPr lang="en-US" dirty="0" smtClean="0"/>
              <a:t>C++ Operators Scoping Rules</a:t>
            </a:r>
            <a:br>
              <a:rPr lang="en-US" dirty="0" smtClean="0"/>
            </a:br>
            <a:r>
              <a:rPr lang="en-US" sz="2400" dirty="0" smtClean="0"/>
              <a:t>when scope </a:t>
            </a:r>
            <a:r>
              <a:rPr lang="en-US" sz="2400" b="1" dirty="0" smtClean="0"/>
              <a:t>H</a:t>
            </a:r>
            <a:r>
              <a:rPr lang="en-US" sz="2400" dirty="0" smtClean="0"/>
              <a:t> is the outermost namespace scope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59556" y="2644025"/>
            <a:ext cx="6856570" cy="1222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94000" y="2009862"/>
            <a:ext cx="3759200" cy="4216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21668" y="1527358"/>
            <a:ext cx="1298221" cy="4216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/>
              <a:t>Deciding what a particular use of a name refers to. </a:t>
            </a:r>
            <a:endParaRPr lang="en-US" sz="24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/>
              <a:t>Use of a name = </a:t>
            </a:r>
            <a:r>
              <a:rPr lang="en-US" sz="2400" b="1" dirty="0" smtClean="0"/>
              <a:t>a </a:t>
            </a:r>
            <a:r>
              <a:rPr lang="en-US" sz="2400" b="1" i="1" dirty="0" smtClean="0"/>
              <a:t>reference</a:t>
            </a:r>
            <a:r>
              <a:rPr lang="en-US" sz="2400" dirty="0" smtClean="0"/>
              <a:t>; 	What it refers to =  </a:t>
            </a:r>
            <a:r>
              <a:rPr lang="en-US" sz="2400" b="1" dirty="0"/>
              <a:t>a </a:t>
            </a:r>
            <a:r>
              <a:rPr lang="en-US" sz="2400" b="1" i="1" dirty="0" smtClean="0"/>
              <a:t>declaration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51000" y="2095664"/>
            <a:ext cx="5799667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, double);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             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void test() {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9772" y="2239551"/>
            <a:ext cx="3457228" cy="67451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47334" y="4988440"/>
            <a:ext cx="3160885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-Turn Arrow 14"/>
          <p:cNvSpPr/>
          <p:nvPr/>
        </p:nvSpPr>
        <p:spPr>
          <a:xfrm rot="5400000" flipH="1">
            <a:off x="4821052" y="2679156"/>
            <a:ext cx="2817984" cy="2243665"/>
          </a:xfrm>
          <a:prstGeom prst="uturnArrow">
            <a:avLst>
              <a:gd name="adj1" fmla="val 7271"/>
              <a:gd name="adj2" fmla="val 8194"/>
              <a:gd name="adj3" fmla="val 13752"/>
              <a:gd name="adj4" fmla="val 21233"/>
              <a:gd name="adj5" fmla="val 93711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3889" y="2239507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Executing Scoping Rules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5209" y="2795968"/>
            <a:ext cx="4221818" cy="2116032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9653" y="4359039"/>
            <a:ext cx="801220" cy="24957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34129" y="4120812"/>
            <a:ext cx="2165366" cy="48780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ectangle 25"/>
          <p:cNvSpPr/>
          <p:nvPr/>
        </p:nvSpPr>
        <p:spPr>
          <a:xfrm>
            <a:off x="2082304" y="3678342"/>
            <a:ext cx="1843635" cy="19007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257053" y="2918890"/>
            <a:ext cx="3967590" cy="192222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2215677" y="3123749"/>
            <a:ext cx="1632881" cy="52637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ight Arrow Callout 13"/>
          <p:cNvSpPr/>
          <p:nvPr/>
        </p:nvSpPr>
        <p:spPr>
          <a:xfrm>
            <a:off x="4826001" y="4242835"/>
            <a:ext cx="1044221" cy="437495"/>
          </a:xfrm>
          <a:prstGeom prst="rightArrowCallout">
            <a:avLst>
              <a:gd name="adj1" fmla="val 31451"/>
              <a:gd name="adj2" fmla="val 25000"/>
              <a:gd name="adj3" fmla="val 25000"/>
              <a:gd name="adj4" fmla="val 77768"/>
            </a:avLst>
          </a:prstGeom>
          <a:solidFill>
            <a:srgbClr val="40D58B"/>
          </a:solidFill>
          <a:ln w="25400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Bind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5940780" y="4134770"/>
            <a:ext cx="310444" cy="699764"/>
          </a:xfrm>
          <a:prstGeom prst="leftBrac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24223" y="4159981"/>
            <a:ext cx="2850444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Lucida Grande"/>
              <a:buChar char="*"/>
            </a:pPr>
            <a:r>
              <a:rPr lang="en-US" b="1" dirty="0">
                <a:solidFill>
                  <a:srgbClr val="000000"/>
                </a:solidFill>
              </a:rPr>
              <a:t>B</a:t>
            </a:r>
            <a:r>
              <a:rPr lang="en-US" b="1" dirty="0" smtClean="0">
                <a:solidFill>
                  <a:srgbClr val="000000"/>
                </a:solidFill>
              </a:rPr>
              <a:t>est viable candidate, or</a:t>
            </a:r>
          </a:p>
          <a:p>
            <a:pPr marL="285750" indent="-285750">
              <a:buFont typeface="Lucida Grande"/>
              <a:buChar char="*"/>
            </a:pPr>
            <a:r>
              <a:rPr lang="en-US" b="1" dirty="0" smtClean="0">
                <a:solidFill>
                  <a:srgbClr val="000000"/>
                </a:solidFill>
              </a:rPr>
              <a:t>error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06998" y="2240752"/>
            <a:ext cx="3479801" cy="548640"/>
          </a:xfrm>
          <a:prstGeom prst="roundRect">
            <a:avLst/>
          </a:prstGeom>
          <a:solidFill>
            <a:srgbClr val="FFFFFF"/>
          </a:solidFill>
          <a:ln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D9D9D9"/>
                </a:solidFill>
              </a:rPr>
              <a:t>Use </a:t>
            </a:r>
            <a:r>
              <a:rPr lang="en-US" sz="2000" b="1" dirty="0">
                <a:solidFill>
                  <a:srgbClr val="D9D9D9"/>
                </a:solidFill>
              </a:rPr>
              <a:t>scope </a:t>
            </a:r>
            <a:r>
              <a:rPr lang="en-US" sz="2000" b="1" dirty="0" err="1">
                <a:solidFill>
                  <a:srgbClr val="D9D9D9"/>
                </a:solidFill>
              </a:rPr>
              <a:t>combinators</a:t>
            </a:r>
            <a:r>
              <a:rPr lang="en-US" sz="2000" dirty="0">
                <a:solidFill>
                  <a:srgbClr val="D9D9D9"/>
                </a:solidFill>
              </a:rPr>
              <a:t>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206998" y="3081020"/>
            <a:ext cx="3479801" cy="548640"/>
          </a:xfrm>
          <a:prstGeom prst="roundRect">
            <a:avLst/>
          </a:prstGeom>
          <a:solidFill>
            <a:srgbClr val="40D58B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chemeClr val="tx1"/>
                </a:solidFill>
              </a:rPr>
              <a:t>Instantiate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b="1" dirty="0">
                <a:solidFill>
                  <a:schemeClr val="tx1"/>
                </a:solidFill>
              </a:rPr>
              <a:t>Language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concept.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3827429" y="2903388"/>
            <a:ext cx="2312010" cy="249573"/>
          </a:xfrm>
          <a:prstGeom prst="rightArrow">
            <a:avLst/>
          </a:prstGeom>
          <a:solidFill>
            <a:srgbClr val="40D58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-Up Arrow 22"/>
          <p:cNvSpPr/>
          <p:nvPr/>
        </p:nvSpPr>
        <p:spPr>
          <a:xfrm>
            <a:off x="1721556" y="1872168"/>
            <a:ext cx="3076222" cy="2701645"/>
          </a:xfrm>
          <a:prstGeom prst="bentUpArrow">
            <a:avLst>
              <a:gd name="adj1" fmla="val 5046"/>
              <a:gd name="adj2" fmla="val 5545"/>
              <a:gd name="adj3" fmla="val 6900"/>
            </a:avLst>
          </a:prstGeom>
          <a:solidFill>
            <a:srgbClr val="FFFFFF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9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50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315" y="5110540"/>
            <a:ext cx="5697187" cy="4439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solidFill>
              <a:srgbClr val="008000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30" y="1430341"/>
            <a:ext cx="5941181" cy="371324"/>
          </a:xfrm>
          <a:prstGeom prst="rect">
            <a:avLst/>
          </a:prstGeom>
          <a:solidFill>
            <a:srgbClr val="CCFFCC"/>
          </a:solidFill>
          <a:ln w="254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348910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Name Binding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198" y="2773955"/>
            <a:ext cx="8229601" cy="79022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resolve :: (…) =&gt; ref -&gt;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esolve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$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199" y="1765476"/>
            <a:ext cx="8229601" cy="696154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ookup :: (…) =&gt; ref -&gt;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Set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-&gt;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ookup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Set.filter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(match ref)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9" y="3867097"/>
            <a:ext cx="8229601" cy="1616198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assess :: (…) =&gt;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BestViableSet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case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Set.elems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of 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]     -&gt; Nothing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] -&gt; (Just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s-ES_tradnl" dirty="0" smtClean="0">
                <a:solidFill>
                  <a:srgbClr val="000000"/>
                </a:solidFill>
                <a:latin typeface="Courier"/>
                <a:cs typeface="Courier"/>
              </a:rPr>
              <a:t>_      </a:t>
            </a:r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-&gt; </a:t>
            </a:r>
            <a:r>
              <a:rPr lang="es-ES_tradnl" dirty="0" err="1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s-ES_tradnl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9999" y="1828517"/>
            <a:ext cx="1179690" cy="30733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860744" y="1020603"/>
            <a:ext cx="1972811" cy="674317"/>
          </a:xfrm>
          <a:prstGeom prst="wedgeRoundRectCallout">
            <a:avLst>
              <a:gd name="adj1" fmla="val -146632"/>
              <a:gd name="adj2" fmla="val 7621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Scopes as sets of declarations.</a:t>
            </a:r>
            <a:endParaRPr lang="en-US" sz="2000" b="1" dirty="0">
              <a:solidFill>
                <a:schemeClr val="tx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4528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8" y="1177540"/>
            <a:ext cx="8418690" cy="319282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b="1" dirty="0" smtClean="0">
                <a:solidFill>
                  <a:srgbClr val="F61D31"/>
                </a:solidFill>
              </a:rPr>
              <a:t>What is the necessary minimal abstraction?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</a:t>
            </a:r>
            <a:r>
              <a:rPr lang="en-US" dirty="0"/>
              <a:t>Name </a:t>
            </a:r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198" y="2773955"/>
            <a:ext cx="8229601" cy="79022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resolve :: </a:t>
            </a:r>
            <a:r>
              <a:rPr lang="en-US" b="1" dirty="0" smtClean="0">
                <a:solidFill>
                  <a:srgbClr val="F61D31"/>
                </a:solidFill>
                <a:latin typeface="Courier"/>
                <a:cs typeface="Courier"/>
              </a:rPr>
              <a:t>(…) =&gt;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ref -&gt;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r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esolve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$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199" y="1765476"/>
            <a:ext cx="8229601" cy="696154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ookup :: </a:t>
            </a:r>
            <a:r>
              <a:rPr lang="en-US" b="1" dirty="0" smtClean="0">
                <a:solidFill>
                  <a:srgbClr val="F61D31"/>
                </a:solidFill>
                <a:latin typeface="Courier"/>
                <a:cs typeface="Courier"/>
              </a:rPr>
              <a:t>(…) =&gt;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ref -&gt;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Set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-&gt;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ookup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Set.filter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ref)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199" y="3867097"/>
            <a:ext cx="8229601" cy="1616198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assess :: </a:t>
            </a:r>
            <a:r>
              <a:rPr lang="en-US" b="1" dirty="0" smtClean="0">
                <a:solidFill>
                  <a:srgbClr val="F61D31"/>
                </a:solidFill>
                <a:latin typeface="Courier"/>
                <a:cs typeface="Courier"/>
              </a:rPr>
              <a:t>(…) =&gt;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BestViableSet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case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Set.elems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of 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]     -&gt; Nothing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] -&gt; (Just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s-ES_tradnl" dirty="0" smtClean="0">
                <a:solidFill>
                  <a:srgbClr val="000000"/>
                </a:solidFill>
                <a:latin typeface="Courier"/>
                <a:cs typeface="Courier"/>
              </a:rPr>
              <a:t>_      </a:t>
            </a:r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-&gt; </a:t>
            </a:r>
            <a:r>
              <a:rPr lang="es-ES_tradnl" b="1" dirty="0" err="1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s-ES_tradnl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s-ES_tradnl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34363"/>
            <a:ext cx="8229600" cy="480519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b="1" dirty="0" smtClean="0">
                <a:latin typeface="Courier"/>
                <a:cs typeface="Courier"/>
              </a:rPr>
              <a:t>Language</a:t>
            </a:r>
            <a:r>
              <a:rPr lang="en-US" sz="2400" dirty="0" smtClean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2000" dirty="0" smtClean="0">
                <a:solidFill>
                  <a:srgbClr val="000000"/>
                </a:solidFill>
              </a:rPr>
              <a:t>:						How references match declarations.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2000" dirty="0" smtClean="0">
                <a:solidFill>
                  <a:srgbClr val="000000"/>
                </a:solidFill>
              </a:rPr>
              <a:t>:		How best viable candidates are 									determined.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>
                <a:solidFill>
                  <a:srgbClr val="000000"/>
                </a:solidFill>
              </a:rPr>
              <a:t>:			</a:t>
            </a:r>
            <a:r>
              <a:rPr lang="en-US" sz="2000" dirty="0" smtClean="0">
                <a:solidFill>
                  <a:srgbClr val="000000"/>
                </a:solidFill>
              </a:rPr>
              <a:t>		How </a:t>
            </a:r>
            <a:r>
              <a:rPr lang="en-US" sz="2000" dirty="0">
                <a:solidFill>
                  <a:srgbClr val="000000"/>
                </a:solidFill>
              </a:rPr>
              <a:t>to handle ambiguous results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Abstraction of PLs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0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34363"/>
            <a:ext cx="8229600" cy="480519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400" dirty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>
                <a:solidFill>
                  <a:srgbClr val="000000"/>
                </a:solidFill>
              </a:rPr>
              <a:t>:			</a:t>
            </a:r>
            <a:r>
              <a:rPr lang="en-US" sz="2000" dirty="0" smtClean="0">
                <a:solidFill>
                  <a:srgbClr val="000000"/>
                </a:solidFill>
              </a:rPr>
              <a:t>		How </a:t>
            </a:r>
            <a:r>
              <a:rPr lang="en-US" sz="2000" dirty="0">
                <a:solidFill>
                  <a:srgbClr val="000000"/>
                </a:solidFill>
              </a:rPr>
              <a:t>to handle ambiguous results.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b="1" dirty="0" smtClean="0">
                <a:latin typeface="Courier"/>
                <a:cs typeface="Courier"/>
              </a:rPr>
              <a:t>Language</a:t>
            </a:r>
            <a:r>
              <a:rPr lang="en-US" sz="2400" dirty="0" smtClean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2000" dirty="0" smtClean="0">
                <a:solidFill>
                  <a:srgbClr val="000000"/>
                </a:solidFill>
              </a:rPr>
              <a:t>:						How references match declarations.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2000" dirty="0" smtClean="0">
                <a:solidFill>
                  <a:srgbClr val="000000"/>
                </a:solidFill>
              </a:rPr>
              <a:t>:		How best viable candidates are 									determined.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refines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Abstraction of PLs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34362"/>
            <a:ext cx="8229600" cy="436774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400" dirty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>
                <a:solidFill>
                  <a:srgbClr val="000000"/>
                </a:solidFill>
              </a:rPr>
              <a:t>:			</a:t>
            </a:r>
            <a:r>
              <a:rPr lang="en-US" sz="2000" dirty="0" smtClean="0">
                <a:solidFill>
                  <a:srgbClr val="000000"/>
                </a:solidFill>
              </a:rPr>
              <a:t>		How </a:t>
            </a:r>
            <a:r>
              <a:rPr lang="en-US" sz="2000" dirty="0">
                <a:solidFill>
                  <a:srgbClr val="000000"/>
                </a:solidFill>
              </a:rPr>
              <a:t>to handle ambiguous results.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The </a:t>
            </a:r>
            <a:r>
              <a:rPr lang="en-US" sz="2400" b="1" dirty="0" smtClean="0">
                <a:latin typeface="Courier"/>
                <a:cs typeface="Courier"/>
              </a:rPr>
              <a:t>Language</a:t>
            </a:r>
            <a:r>
              <a:rPr lang="en-US" sz="2400" dirty="0" smtClean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2000" dirty="0" smtClean="0">
                <a:solidFill>
                  <a:srgbClr val="000000"/>
                </a:solidFill>
              </a:rPr>
              <a:t>:						How references match declarations.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2000" dirty="0" smtClean="0">
                <a:solidFill>
                  <a:srgbClr val="000000"/>
                </a:solidFill>
              </a:rPr>
              <a:t>:		How best viable candidates are 									determined.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refines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1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The </a:t>
            </a:r>
            <a:r>
              <a:rPr lang="en-US" sz="2400" b="1" dirty="0">
                <a:solidFill>
                  <a:srgbClr val="000000"/>
                </a:solidFill>
                <a:latin typeface="Courier"/>
                <a:cs typeface="Courier"/>
              </a:rPr>
              <a:t>Parameterized</a:t>
            </a:r>
            <a:r>
              <a:rPr lang="en-US" sz="2400" dirty="0">
                <a:solidFill>
                  <a:srgbClr val="000000"/>
                </a:solidFill>
              </a:rPr>
              <a:t> concept: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expresses changes in the bind environment during name binding.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e.g., </a:t>
            </a:r>
            <a:r>
              <a:rPr lang="en-US" sz="2000" b="1" dirty="0" smtClean="0">
                <a:solidFill>
                  <a:srgbClr val="000000"/>
                </a:solidFill>
              </a:rPr>
              <a:t>changes </a:t>
            </a:r>
            <a:r>
              <a:rPr lang="en-US" sz="2000" b="1" dirty="0">
                <a:solidFill>
                  <a:srgbClr val="000000"/>
                </a:solidFill>
              </a:rPr>
              <a:t>in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for a variant of </a:t>
            </a:r>
            <a:r>
              <a:rPr lang="en-US" sz="2000" b="1" i="1" dirty="0">
                <a:solidFill>
                  <a:srgbClr val="000000"/>
                </a:solidFill>
              </a:rPr>
              <a:t>weak hiding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Abstraction of PLs, </a:t>
            </a:r>
            <a:r>
              <a:rPr lang="en-US" dirty="0" err="1" smtClean="0"/>
              <a:t>Ext’d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Abstraction of PLs</a:t>
            </a:r>
            <a:br>
              <a:rPr lang="en-US" dirty="0" smtClean="0"/>
            </a:b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211667" y="1720806"/>
            <a:ext cx="8650111" cy="919106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 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ViableSet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ambiguity _ = Nothing							-- default.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1667" y="2873171"/>
            <a:ext cx="8650111" cy="936982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=&gt;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Language ref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match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ref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bool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ref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OverloadSet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BestViableSet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5778" y="4180153"/>
            <a:ext cx="8636000" cy="727250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Parameterized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Basic.Language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=&gt; 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		Language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666" y="274638"/>
            <a:ext cx="8404578" cy="1143000"/>
          </a:xfrm>
        </p:spPr>
        <p:txBody>
          <a:bodyPr/>
          <a:lstStyle/>
          <a:p>
            <a:r>
              <a:rPr lang="en-US" dirty="0" smtClean="0"/>
              <a:t>An Abstraction of PLs, </a:t>
            </a:r>
            <a:r>
              <a:rPr lang="en-US" dirty="0" err="1" smtClean="0"/>
              <a:t>Ext’d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225778" y="1720806"/>
            <a:ext cx="8636000" cy="919106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 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ViableSet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ambiguity _ = Nothing							-- default.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5778" y="2873171"/>
            <a:ext cx="8636000" cy="936982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class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Ambiguity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=&gt;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Basic.Language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 ref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where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match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ref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bool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:: ref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OverloadSet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BestViableSet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decl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ssess</a:t>
            </a:r>
            <a:r>
              <a:rPr lang="en-US" sz="2400" dirty="0" smtClean="0">
                <a:solidFill>
                  <a:srgbClr val="000000"/>
                </a:solidFill>
              </a:rPr>
              <a:t> 	requires the </a:t>
            </a:r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2400" dirty="0" smtClean="0">
                <a:solidFill>
                  <a:srgbClr val="000000"/>
                </a:solidFill>
              </a:rPr>
              <a:t> concept only,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				gets the meaning of ambiguity from </a:t>
            </a:r>
            <a:r>
              <a:rPr lang="en-US" sz="2400" b="1" dirty="0" smtClean="0">
                <a:solidFill>
                  <a:srgbClr val="000000"/>
                </a:solidFill>
              </a:rPr>
              <a:t>the language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</a:t>
            </a:r>
            <a:r>
              <a:rPr lang="en-US" dirty="0"/>
              <a:t>Name </a:t>
            </a:r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6999" y="2179563"/>
            <a:ext cx="8904111" cy="790223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resolve :: 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Language ref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=&gt; ref -&gt;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r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esolve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$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000" y="1382751"/>
            <a:ext cx="8875888" cy="696154"/>
          </a:xfrm>
          <a:prstGeom prst="roundRect">
            <a:avLst>
              <a:gd name="adj" fmla="val 7943"/>
            </a:avLst>
          </a:prstGeom>
          <a:solidFill>
            <a:srgbClr val="FFFFFF"/>
          </a:solidFill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ookup :: 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Language ref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=&gt; ref -&gt;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Set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-&gt;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l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ookup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Set.filter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ref)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001" y="3075150"/>
            <a:ext cx="8904110" cy="1418642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assess :: 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Ambiguity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=&gt;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BestViableSet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= case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Set.elems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of 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]     -&gt; Nothing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] -&gt; (Just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s-ES_tradnl" sz="1600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s-ES_tradnl" sz="1600" dirty="0" smtClean="0">
                <a:solidFill>
                  <a:srgbClr val="000000"/>
                </a:solidFill>
                <a:latin typeface="Courier"/>
                <a:cs typeface="Courier"/>
              </a:rPr>
              <a:t>_      </a:t>
            </a:r>
            <a:r>
              <a:rPr lang="es-ES_tradnl" sz="1600" dirty="0">
                <a:solidFill>
                  <a:srgbClr val="000000"/>
                </a:solidFill>
                <a:latin typeface="Courier"/>
                <a:cs typeface="Courier"/>
              </a:rPr>
              <a:t>-&gt; </a:t>
            </a:r>
            <a:r>
              <a:rPr lang="es-ES_tradnl" sz="1600" b="1" dirty="0" err="1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s-ES_tradnl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s-ES_tradnl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6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Name </a:t>
            </a:r>
            <a:r>
              <a:rPr lang="en-US" dirty="0" smtClean="0"/>
              <a:t>Binding, </a:t>
            </a:r>
            <a:r>
              <a:rPr lang="en-US" dirty="0" err="1" smtClean="0"/>
              <a:t>Ext’d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ssess</a:t>
            </a:r>
            <a:r>
              <a:rPr lang="en-US" sz="2400" dirty="0" smtClean="0">
                <a:solidFill>
                  <a:srgbClr val="000000"/>
                </a:solidFill>
              </a:rPr>
              <a:t> 	requires </a:t>
            </a:r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no</a:t>
            </a:r>
            <a:r>
              <a:rPr lang="en-US" sz="2400" dirty="0" smtClean="0">
                <a:solidFill>
                  <a:srgbClr val="000000"/>
                </a:solidFill>
              </a:rPr>
              <a:t> concept,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				gets the meaning of ambiguity from </a:t>
            </a:r>
            <a:r>
              <a:rPr lang="en-US" sz="2400" b="1" dirty="0" smtClean="0">
                <a:solidFill>
                  <a:srgbClr val="000000"/>
                </a:solidFill>
              </a:rPr>
              <a:t>the bind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</a:rPr>
              <a:t>				environment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7200" y="1367720"/>
            <a:ext cx="8229600" cy="960613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resolve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::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Basic.Language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ref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=&gt; 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	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BindEnv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-&gt;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ref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-&gt;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OverloadSet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resolve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=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assess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ref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2539471"/>
            <a:ext cx="8229600" cy="1439862"/>
          </a:xfrm>
          <a:prstGeom prst="roundRect">
            <a:avLst>
              <a:gd name="adj" fmla="val 7943"/>
            </a:avLst>
          </a:prstGeom>
          <a:noFill/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assess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::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BindEnv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-&gt;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BestViableSet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-&gt; Maybe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assess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env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= case (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Set.elems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of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[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]     -&gt; Nothing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               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[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] -&gt; (Just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decl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  <a:p>
            <a:r>
              <a:rPr lang="es-ES_tradnl" sz="1600" dirty="0">
                <a:solidFill>
                  <a:srgbClr val="000000"/>
                </a:solidFill>
                <a:latin typeface="Courier"/>
                <a:cs typeface="Courier"/>
              </a:rPr>
              <a:t>                 _      -&gt; </a:t>
            </a:r>
            <a:r>
              <a:rPr lang="es-ES_tradnl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s-ES_tradnl" sz="1600" b="1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s-ES_tradnl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env</a:t>
            </a:r>
            <a:r>
              <a:rPr lang="es-ES_tradnl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s-ES_tradnl" sz="1600" dirty="0" err="1">
                <a:solidFill>
                  <a:srgbClr val="000000"/>
                </a:solidFill>
                <a:latin typeface="Courier"/>
                <a:cs typeface="Courier"/>
              </a:rPr>
              <a:t>decls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58393" y="1710267"/>
            <a:ext cx="1993939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00349" y="2638778"/>
            <a:ext cx="1993939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/>
              <a:t>Binds </a:t>
            </a:r>
            <a:r>
              <a:rPr lang="en-US" sz="2400" b="1" dirty="0"/>
              <a:t>a </a:t>
            </a:r>
            <a:r>
              <a:rPr lang="en-US" sz="2400" b="1" i="1" dirty="0"/>
              <a:t>reference</a:t>
            </a:r>
            <a:r>
              <a:rPr lang="en-US" sz="2400" b="1" dirty="0"/>
              <a:t> </a:t>
            </a:r>
            <a:r>
              <a:rPr lang="en-US" sz="2400" dirty="0"/>
              <a:t>to </a:t>
            </a:r>
            <a:r>
              <a:rPr lang="en-US" sz="2400" b="1" dirty="0"/>
              <a:t>a </a:t>
            </a:r>
            <a:r>
              <a:rPr lang="en-US" sz="2400" b="1" i="1" dirty="0"/>
              <a:t>declaration</a:t>
            </a:r>
            <a:r>
              <a:rPr lang="en-US" sz="2400" dirty="0"/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51000" y="2081552"/>
            <a:ext cx="5799667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, double);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             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void test()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9772" y="2225439"/>
            <a:ext cx="3457228" cy="674512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47334" y="4974328"/>
            <a:ext cx="3160885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72278" y="3757948"/>
            <a:ext cx="2413000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/>
          <p:cNvSpPr/>
          <p:nvPr/>
        </p:nvSpPr>
        <p:spPr>
          <a:xfrm rot="5400000" flipH="1">
            <a:off x="5501914" y="3336027"/>
            <a:ext cx="1456267" cy="2243665"/>
          </a:xfrm>
          <a:prstGeom prst="uturnArrow">
            <a:avLst>
              <a:gd name="adj1" fmla="val 9920"/>
              <a:gd name="adj2" fmla="val 13492"/>
              <a:gd name="adj3" fmla="val 17063"/>
              <a:gd name="adj4" fmla="val 43750"/>
              <a:gd name="adj5" fmla="val 34749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5400000" flipH="1">
            <a:off x="4821052" y="2665044"/>
            <a:ext cx="2817984" cy="2243665"/>
          </a:xfrm>
          <a:prstGeom prst="uturnArrow">
            <a:avLst>
              <a:gd name="adj1" fmla="val 7271"/>
              <a:gd name="adj2" fmla="val 8194"/>
              <a:gd name="adj3" fmla="val 13752"/>
              <a:gd name="adj4" fmla="val 21233"/>
              <a:gd name="adj5" fmla="val 93711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3889" y="2225395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1" y="3591436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5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/>
      <p:bldP spid="1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445000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Understanding current name binding mechanisms: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Argument-dependent lookup.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C++ operators.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A cross-language analysis.</a:t>
            </a:r>
            <a:endParaRPr lang="en-US" sz="2400" dirty="0" smtClean="0"/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Exploring concepts designs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D9D9D9"/>
                </a:solidFill>
              </a:rPr>
              <a:t>Understanding the </a:t>
            </a:r>
            <a:r>
              <a:rPr lang="en-US" sz="2000" dirty="0" smtClean="0">
                <a:solidFill>
                  <a:srgbClr val="D9D9D9"/>
                </a:solidFill>
              </a:rPr>
              <a:t>current limitations.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Exploring new solutions: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w</a:t>
            </a:r>
            <a:r>
              <a:rPr lang="en-US" sz="1600" dirty="0" smtClean="0">
                <a:solidFill>
                  <a:srgbClr val="D9D9D9"/>
                </a:solidFill>
              </a:rPr>
              <a:t>eak hiding, </a:t>
            </a:r>
          </a:p>
          <a:p>
            <a:pPr lvl="2">
              <a:buFont typeface="Wingdings" charset="2"/>
              <a:buChar char="§"/>
            </a:pPr>
            <a:r>
              <a:rPr lang="en-US" sz="1600" dirty="0" smtClean="0">
                <a:solidFill>
                  <a:srgbClr val="D9D9D9"/>
                </a:solidFill>
              </a:rPr>
              <a:t>2-Stage </a:t>
            </a:r>
            <a:r>
              <a:rPr lang="en-US" sz="1600" dirty="0">
                <a:solidFill>
                  <a:srgbClr val="D9D9D9"/>
                </a:solidFill>
              </a:rPr>
              <a:t>n</a:t>
            </a:r>
            <a:r>
              <a:rPr lang="en-US" sz="1600" dirty="0" smtClean="0">
                <a:solidFill>
                  <a:srgbClr val="D9D9D9"/>
                </a:solidFill>
              </a:rPr>
              <a:t>ame binding, and 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p</a:t>
            </a:r>
            <a:r>
              <a:rPr lang="en-US" sz="1600" dirty="0" smtClean="0">
                <a:solidFill>
                  <a:srgbClr val="D9D9D9"/>
                </a:solidFill>
              </a:rPr>
              <a:t>arameterized weak hiding.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D9D9D9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Simplifying compiler designs.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5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cross language analysis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Instantiate the </a:t>
            </a:r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Language</a:t>
            </a:r>
            <a:r>
              <a:rPr lang="en-US" sz="2400" dirty="0" smtClean="0">
                <a:solidFill>
                  <a:srgbClr val="000000"/>
                </a:solidFill>
              </a:rPr>
              <a:t> concept with different languages, designs and kinds of references: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C++: function calls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atch</a:t>
            </a:r>
            <a:r>
              <a:rPr lang="en-US" sz="1600" dirty="0" smtClean="0">
                <a:solidFill>
                  <a:srgbClr val="000000"/>
                </a:solidFill>
              </a:rPr>
              <a:t> = 				</a:t>
            </a:r>
            <a:r>
              <a:rPr lang="en-US" sz="1600" dirty="0" err="1" smtClean="0">
                <a:solidFill>
                  <a:srgbClr val="000000"/>
                </a:solidFill>
              </a:rPr>
              <a:t>have_</a:t>
            </a:r>
            <a:r>
              <a:rPr lang="en-US" sz="1600" b="1" dirty="0" err="1" smtClean="0">
                <a:solidFill>
                  <a:srgbClr val="000000"/>
                </a:solidFill>
              </a:rPr>
              <a:t>same_name</a:t>
            </a:r>
            <a:r>
              <a:rPr lang="en-US" sz="1600" dirty="0" smtClean="0">
                <a:solidFill>
                  <a:srgbClr val="000000"/>
                </a:solidFill>
              </a:rPr>
              <a:t>  + </a:t>
            </a:r>
            <a:r>
              <a:rPr lang="en-US" sz="1600" b="1" dirty="0" smtClean="0">
                <a:solidFill>
                  <a:srgbClr val="000000"/>
                </a:solidFill>
              </a:rPr>
              <a:t>filter</a:t>
            </a:r>
            <a:r>
              <a:rPr lang="en-US" sz="1600" dirty="0" smtClean="0">
                <a:solidFill>
                  <a:srgbClr val="000000"/>
                </a:solidFill>
              </a:rPr>
              <a:t> out types.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elect_best_viable</a:t>
            </a:r>
            <a:r>
              <a:rPr lang="en-US" sz="1600" dirty="0" smtClean="0">
                <a:solidFill>
                  <a:srgbClr val="000000"/>
                </a:solidFill>
              </a:rPr>
              <a:t> = 	overload resolution (incl. viability check).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rgbClr val="000000"/>
                </a:solidFill>
              </a:rPr>
              <a:t> = 			</a:t>
            </a:r>
            <a:r>
              <a:rPr lang="en-US" sz="1600" dirty="0" err="1" smtClean="0">
                <a:solidFill>
                  <a:srgbClr val="000000"/>
                </a:solidFill>
              </a:rPr>
              <a:t>ambiguity_</a:t>
            </a:r>
            <a:r>
              <a:rPr lang="en-US" sz="1600" b="1" dirty="0" err="1" smtClean="0">
                <a:solidFill>
                  <a:srgbClr val="000000"/>
                </a:solidFill>
              </a:rPr>
              <a:t>is_error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C++: uses of types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1600" dirty="0">
                <a:solidFill>
                  <a:srgbClr val="000000"/>
                </a:solidFill>
              </a:rPr>
              <a:t> = 				</a:t>
            </a:r>
            <a:r>
              <a:rPr lang="en-US" sz="1600" dirty="0" err="1" smtClean="0">
                <a:solidFill>
                  <a:srgbClr val="000000"/>
                </a:solidFill>
              </a:rPr>
              <a:t>have_</a:t>
            </a:r>
            <a:r>
              <a:rPr lang="en-US" sz="1600" b="1" dirty="0" err="1" smtClean="0">
                <a:solidFill>
                  <a:srgbClr val="000000"/>
                </a:solidFill>
              </a:rPr>
              <a:t>same_name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>
                <a:solidFill>
                  <a:srgbClr val="000000"/>
                </a:solidFill>
              </a:rPr>
              <a:t> = 	</a:t>
            </a:r>
            <a:r>
              <a:rPr lang="en-US" sz="1600" dirty="0" smtClean="0">
                <a:solidFill>
                  <a:srgbClr val="000000"/>
                </a:solidFill>
              </a:rPr>
              <a:t>viability check if single result, identity otherwise.</a:t>
            </a:r>
            <a:endParaRPr lang="en-US" sz="16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>
                <a:solidFill>
                  <a:srgbClr val="000000"/>
                </a:solidFill>
              </a:rPr>
              <a:t> = 			</a:t>
            </a:r>
            <a:r>
              <a:rPr lang="en-US" sz="1600" dirty="0" err="1" smtClean="0">
                <a:solidFill>
                  <a:srgbClr val="000000"/>
                </a:solidFill>
              </a:rPr>
              <a:t>ambiguity_</a:t>
            </a:r>
            <a:r>
              <a:rPr lang="en-US" sz="1600" b="1" dirty="0" err="1" smtClean="0">
                <a:solidFill>
                  <a:srgbClr val="000000"/>
                </a:solidFill>
              </a:rPr>
              <a:t>is_error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b="1" dirty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C++: </a:t>
            </a:r>
            <a:r>
              <a:rPr lang="en-US" sz="2000" dirty="0" err="1" smtClean="0">
                <a:solidFill>
                  <a:srgbClr val="000000"/>
                </a:solidFill>
              </a:rPr>
              <a:t>Multimethods</a:t>
            </a:r>
            <a:r>
              <a:rPr lang="en-US" sz="2000" dirty="0" smtClean="0">
                <a:solidFill>
                  <a:srgbClr val="000000"/>
                </a:solidFill>
              </a:rPr>
              <a:t> proposal (cf. N2216)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1600" dirty="0" smtClean="0">
                <a:solidFill>
                  <a:srgbClr val="000000"/>
                </a:solidFill>
              </a:rPr>
              <a:t> = 				(same as function calls).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= 	</a:t>
            </a:r>
            <a:r>
              <a:rPr lang="en-US" sz="1600" dirty="0" smtClean="0">
                <a:solidFill>
                  <a:srgbClr val="000000"/>
                </a:solidFill>
              </a:rPr>
              <a:t>(same as function calls).</a:t>
            </a:r>
            <a:endParaRPr lang="en-US" sz="16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rgbClr val="000000"/>
                </a:solidFill>
              </a:rPr>
              <a:t> = 			</a:t>
            </a:r>
            <a:r>
              <a:rPr lang="en-US" sz="1600" dirty="0" err="1" smtClean="0">
                <a:solidFill>
                  <a:srgbClr val="000000"/>
                </a:solidFill>
              </a:rPr>
              <a:t>ambiguity_</a:t>
            </a:r>
            <a:r>
              <a:rPr lang="en-US" sz="1600" b="1" dirty="0" err="1" smtClean="0">
                <a:solidFill>
                  <a:srgbClr val="000000"/>
                </a:solidFill>
              </a:rPr>
              <a:t>is_not_error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lvl="1">
              <a:buFont typeface="Wingdings" charset="2"/>
              <a:buChar char="§"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5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23" y="274638"/>
            <a:ext cx="8805332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C++ </a:t>
            </a:r>
            <a:r>
              <a:rPr lang="en-US" dirty="0" err="1" smtClean="0">
                <a:solidFill>
                  <a:srgbClr val="000000"/>
                </a:solidFill>
              </a:rPr>
              <a:t>Multimethods</a:t>
            </a:r>
            <a:r>
              <a:rPr lang="en-US" dirty="0" smtClean="0">
                <a:solidFill>
                  <a:srgbClr val="000000"/>
                </a:solidFill>
              </a:rPr>
              <a:t> (Std. Doc. </a:t>
            </a:r>
            <a:r>
              <a:rPr lang="en-US" dirty="0">
                <a:solidFill>
                  <a:srgbClr val="000000"/>
                </a:solidFill>
              </a:rPr>
              <a:t>N2216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titled “</a:t>
            </a:r>
            <a:r>
              <a:rPr lang="en-US" sz="2400" dirty="0">
                <a:solidFill>
                  <a:srgbClr val="000000"/>
                </a:solidFill>
              </a:rPr>
              <a:t>Open Multi-Methods for C++”, </a:t>
            </a:r>
            <a:r>
              <a:rPr lang="en-US" sz="2400" dirty="0" err="1">
                <a:solidFill>
                  <a:srgbClr val="000000"/>
                </a:solidFill>
              </a:rPr>
              <a:t>Pirkelbauer</a:t>
            </a:r>
            <a:r>
              <a:rPr lang="en-US" sz="2400" dirty="0">
                <a:solidFill>
                  <a:srgbClr val="000000"/>
                </a:solidFill>
              </a:rPr>
              <a:t> et al., 2007</a:t>
            </a:r>
            <a:br>
              <a:rPr lang="en-US" sz="2400" dirty="0">
                <a:solidFill>
                  <a:srgbClr val="000000"/>
                </a:solidFill>
              </a:rPr>
            </a:b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dirty="0" smtClean="0">
                <a:solidFill>
                  <a:srgbClr val="000000"/>
                </a:solidFill>
              </a:rPr>
              <a:t>elaxes the rules for ambiguity, 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llowing ambiguous calls when all best viable candidates “have </a:t>
            </a:r>
            <a:r>
              <a:rPr lang="en-US" sz="2000" b="1" dirty="0" smtClean="0">
                <a:solidFill>
                  <a:srgbClr val="000000"/>
                </a:solidFill>
              </a:rPr>
              <a:t>a unique-base method</a:t>
            </a:r>
            <a:r>
              <a:rPr lang="en-US" sz="2000" dirty="0" smtClean="0">
                <a:solidFill>
                  <a:srgbClr val="000000"/>
                </a:solidFill>
              </a:rPr>
              <a:t> through which  the call can be dispatched”.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3446" y="2822220"/>
            <a:ext cx="8805332" cy="3217335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struct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X, Y, Z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void foo(virtual X&amp;, virtual Y&amp;);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// (1)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void foo(virtual Y&amp;, virtual Y&amp;); 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// (2) – ** unique-base method **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void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foo(virtual Y&amp;, virtual Z&amp;);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// (3)</a:t>
            </a:r>
          </a:p>
          <a:p>
            <a:r>
              <a:rPr lang="cs-CZ" sz="1600" dirty="0" err="1">
                <a:solidFill>
                  <a:schemeClr val="tx1"/>
                </a:solidFill>
                <a:latin typeface="Courier"/>
                <a:cs typeface="Courier"/>
              </a:rPr>
              <a:t>struct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 XY : X, </a:t>
            </a:r>
            <a:r>
              <a:rPr lang="cs-CZ" sz="1600" dirty="0" err="1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 {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</a:p>
          <a:p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struct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YZ : </a:t>
            </a:r>
            <a:r>
              <a:rPr lang="cs-CZ" sz="1600" dirty="0" err="1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, Z {}</a:t>
            </a:r>
          </a:p>
          <a:p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void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virtual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XY&amp;,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virtual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&amp;); 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// (4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) –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overrider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for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(1) and (2)</a:t>
            </a:r>
            <a:endParaRPr lang="cs-CZ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void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virtual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&amp;, </a:t>
            </a:r>
            <a:r>
              <a:rPr lang="cs-CZ" sz="1600" b="1" dirty="0" err="1">
                <a:solidFill>
                  <a:schemeClr val="tx1"/>
                </a:solidFill>
                <a:latin typeface="Courier"/>
                <a:cs typeface="Courier"/>
              </a:rPr>
              <a:t>virtual</a:t>
            </a:r>
            <a:r>
              <a:rPr lang="cs-CZ" sz="1600" b="1" dirty="0">
                <a:solidFill>
                  <a:schemeClr val="tx1"/>
                </a:solidFill>
                <a:latin typeface="Courier"/>
                <a:cs typeface="Courier"/>
              </a:rPr>
              <a:t> YZ&amp;); </a:t>
            </a:r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// (5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) –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overrider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for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(2) and (3)</a:t>
            </a:r>
          </a:p>
          <a:p>
            <a:endParaRPr lang="cs-CZ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XY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xy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; YZ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yz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; </a:t>
            </a:r>
          </a:p>
          <a:p>
            <a:r>
              <a:rPr lang="cs-CZ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foo</a:t>
            </a:r>
            <a:r>
              <a:rPr lang="cs-CZ" sz="1600" b="1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cs-CZ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xy,yz</a:t>
            </a:r>
            <a:r>
              <a:rPr lang="cs-CZ" sz="1600" b="1" dirty="0" smtClean="0">
                <a:solidFill>
                  <a:schemeClr val="tx1"/>
                </a:solidFill>
                <a:latin typeface="Courier"/>
                <a:cs typeface="Courier"/>
              </a:rPr>
              <a:t>); 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	//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both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(4) and (5) are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equally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viable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matches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</a:p>
          <a:p>
            <a:r>
              <a:rPr lang="cs-CZ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			//	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w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/ </a:t>
            </a:r>
            <a:r>
              <a:rPr lang="cs-CZ" sz="1600" dirty="0" err="1" smtClean="0">
                <a:solidFill>
                  <a:schemeClr val="tx1"/>
                </a:solidFill>
                <a:latin typeface="Courier"/>
                <a:cs typeface="Courier"/>
              </a:rPr>
              <a:t>unique</a:t>
            </a:r>
            <a:r>
              <a:rPr lang="cs-CZ" sz="1600" dirty="0" smtClean="0">
                <a:solidFill>
                  <a:schemeClr val="tx1"/>
                </a:solidFill>
                <a:latin typeface="Courier"/>
                <a:cs typeface="Courier"/>
              </a:rPr>
              <a:t> base (2)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4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cross language analysis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Instantiate the </a:t>
            </a:r>
            <a:r>
              <a:rPr lang="en-US" sz="2400" b="1" dirty="0" smtClean="0">
                <a:solidFill>
                  <a:srgbClr val="000000"/>
                </a:solidFill>
                <a:latin typeface="Courier"/>
                <a:cs typeface="Courier"/>
              </a:rPr>
              <a:t>Language</a:t>
            </a:r>
            <a:r>
              <a:rPr lang="en-US" sz="2400" dirty="0" smtClean="0">
                <a:solidFill>
                  <a:srgbClr val="000000"/>
                </a:solidFill>
              </a:rPr>
              <a:t> concept with different languages, designs and kinds of references: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Haskell: name uses, excluding type inference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m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atch</a:t>
            </a:r>
            <a:r>
              <a:rPr lang="en-US" sz="1600" dirty="0" smtClean="0">
                <a:solidFill>
                  <a:srgbClr val="000000"/>
                </a:solidFill>
              </a:rPr>
              <a:t> = 				</a:t>
            </a:r>
            <a:r>
              <a:rPr lang="en-US" sz="1600" dirty="0" err="1" smtClean="0">
                <a:solidFill>
                  <a:srgbClr val="000000"/>
                </a:solidFill>
              </a:rPr>
              <a:t>have_</a:t>
            </a:r>
            <a:r>
              <a:rPr lang="en-US" sz="1600" b="1" dirty="0" err="1" smtClean="0">
                <a:solidFill>
                  <a:srgbClr val="000000"/>
                </a:solidFill>
              </a:rPr>
              <a:t>same_name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elect_best_viable</a:t>
            </a:r>
            <a:r>
              <a:rPr lang="en-US" sz="1600" dirty="0" smtClean="0">
                <a:solidFill>
                  <a:srgbClr val="000000"/>
                </a:solidFill>
              </a:rPr>
              <a:t> = 	identity.</a:t>
            </a:r>
          </a:p>
          <a:p>
            <a:pPr lvl="2">
              <a:buFont typeface="Wingdings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 smtClean="0">
                <a:solidFill>
                  <a:srgbClr val="000000"/>
                </a:solidFill>
              </a:rPr>
              <a:t> = 			</a:t>
            </a:r>
            <a:r>
              <a:rPr lang="en-US" sz="1600" dirty="0" err="1" smtClean="0">
                <a:solidFill>
                  <a:srgbClr val="000000"/>
                </a:solidFill>
              </a:rPr>
              <a:t>ambiguity_</a:t>
            </a:r>
            <a:r>
              <a:rPr lang="en-US" sz="1600" b="1" dirty="0" err="1" smtClean="0">
                <a:solidFill>
                  <a:srgbClr val="000000"/>
                </a:solidFill>
              </a:rPr>
              <a:t>is_error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b="1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Haskell: name </a:t>
            </a:r>
            <a:r>
              <a:rPr lang="en-US" sz="2000" dirty="0" smtClean="0">
                <a:solidFill>
                  <a:srgbClr val="000000"/>
                </a:solidFill>
              </a:rPr>
              <a:t>uses, including </a:t>
            </a:r>
            <a:r>
              <a:rPr lang="en-US" sz="2000" dirty="0">
                <a:solidFill>
                  <a:srgbClr val="000000"/>
                </a:solidFill>
              </a:rPr>
              <a:t>type </a:t>
            </a:r>
            <a:r>
              <a:rPr lang="en-US" sz="2000" dirty="0" smtClean="0">
                <a:solidFill>
                  <a:srgbClr val="000000"/>
                </a:solidFill>
              </a:rPr>
              <a:t>inference</a:t>
            </a:r>
            <a:endParaRPr lang="en-US" sz="20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match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= 				</a:t>
            </a:r>
            <a:r>
              <a:rPr lang="en-US" sz="1600" dirty="0" err="1" smtClean="0">
                <a:solidFill>
                  <a:srgbClr val="000000"/>
                </a:solidFill>
              </a:rPr>
              <a:t>have_</a:t>
            </a:r>
            <a:r>
              <a:rPr lang="en-US" sz="1600" b="1" dirty="0" err="1" smtClean="0">
                <a:solidFill>
                  <a:srgbClr val="000000"/>
                </a:solidFill>
              </a:rPr>
              <a:t>same_name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select_best_viable</a:t>
            </a:r>
            <a:r>
              <a:rPr lang="en-US" sz="1600" dirty="0">
                <a:solidFill>
                  <a:srgbClr val="000000"/>
                </a:solidFill>
              </a:rPr>
              <a:t> = 	</a:t>
            </a:r>
            <a:r>
              <a:rPr lang="en-US" sz="1600" dirty="0" smtClean="0">
                <a:solidFill>
                  <a:srgbClr val="000000"/>
                </a:solidFill>
              </a:rPr>
              <a:t>viability check if single result, identity otherwise.</a:t>
            </a:r>
            <a:endParaRPr lang="en-US" sz="1600" dirty="0">
              <a:solidFill>
                <a:srgbClr val="000000"/>
              </a:solidFill>
            </a:endParaRPr>
          </a:p>
          <a:p>
            <a:pPr lvl="2">
              <a:buFont typeface="Wingdings" charset="2"/>
              <a:buChar char="§"/>
            </a:pP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ambiguity</a:t>
            </a:r>
            <a:r>
              <a:rPr lang="en-US" sz="1600" dirty="0">
                <a:solidFill>
                  <a:srgbClr val="000000"/>
                </a:solidFill>
              </a:rPr>
              <a:t> = 			</a:t>
            </a:r>
            <a:r>
              <a:rPr lang="en-US" sz="1600" dirty="0" err="1" smtClean="0">
                <a:solidFill>
                  <a:srgbClr val="000000"/>
                </a:solidFill>
              </a:rPr>
              <a:t>ambiguity_</a:t>
            </a:r>
            <a:r>
              <a:rPr lang="en-US" sz="1600" b="1" dirty="0" err="1" smtClean="0">
                <a:solidFill>
                  <a:srgbClr val="000000"/>
                </a:solidFill>
              </a:rPr>
              <a:t>is_error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Alternatives have different implications with weak hiding  or </a:t>
            </a:r>
            <a:r>
              <a:rPr lang="en-US" sz="2000" b="1" dirty="0" smtClean="0">
                <a:solidFill>
                  <a:srgbClr val="000000"/>
                </a:solidFill>
              </a:rPr>
              <a:t>Bind</a:t>
            </a:r>
            <a:r>
              <a:rPr lang="en-US" sz="2000" b="1" baseline="30000" dirty="0" smtClean="0">
                <a:solidFill>
                  <a:srgbClr val="000000"/>
                </a:solidFill>
              </a:rPr>
              <a:t>x2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2000" baseline="300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8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28889"/>
            <a:ext cx="8229600" cy="4459111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Understanding current name binding mechanisms: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Argument-dependent lookup.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C++ Operators.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D9D9D9"/>
                </a:solidFill>
              </a:rPr>
              <a:t>A cross-language analysis.</a:t>
            </a:r>
            <a:endParaRPr lang="en-US" sz="2400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/>
              <a:t>Exploring concepts designs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Understanding the </a:t>
            </a:r>
            <a:r>
              <a:rPr lang="en-US" sz="2000" dirty="0" smtClean="0"/>
              <a:t>current limitations.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Exploring new solutions:</a:t>
            </a:r>
          </a:p>
          <a:p>
            <a:pPr lvl="2">
              <a:buFont typeface="Wingdings" charset="2"/>
              <a:buChar char="§"/>
            </a:pPr>
            <a:r>
              <a:rPr lang="en-US" sz="1600" dirty="0"/>
              <a:t>w</a:t>
            </a:r>
            <a:r>
              <a:rPr lang="en-US" sz="1600" dirty="0" smtClean="0"/>
              <a:t>eak hiding, </a:t>
            </a:r>
          </a:p>
          <a:p>
            <a:pPr lvl="2">
              <a:buFont typeface="Wingdings" charset="2"/>
              <a:buChar char="§"/>
            </a:pPr>
            <a:r>
              <a:rPr lang="en-US" sz="1600" dirty="0" smtClean="0"/>
              <a:t>2-Stage </a:t>
            </a:r>
            <a:r>
              <a:rPr lang="en-US" sz="1600" dirty="0"/>
              <a:t>n</a:t>
            </a:r>
            <a:r>
              <a:rPr lang="en-US" sz="1600" dirty="0" smtClean="0"/>
              <a:t>ame binding, and 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p</a:t>
            </a:r>
            <a:r>
              <a:rPr lang="en-US" sz="1600" dirty="0" smtClean="0">
                <a:solidFill>
                  <a:srgbClr val="D9D9D9"/>
                </a:solidFill>
              </a:rPr>
              <a:t>arameterized weak hiding.</a:t>
            </a:r>
          </a:p>
          <a:p>
            <a:pPr marL="0" indent="0">
              <a:buNone/>
            </a:pPr>
            <a:endParaRPr lang="en-US" sz="1000" dirty="0" smtClean="0">
              <a:solidFill>
                <a:srgbClr val="D9D9D9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Simplifying compiler </a:t>
            </a:r>
            <a:r>
              <a:rPr lang="en-US" sz="2400" dirty="0">
                <a:solidFill>
                  <a:srgbClr val="D9D9D9"/>
                </a:solidFill>
              </a:rPr>
              <a:t>d</a:t>
            </a:r>
            <a:r>
              <a:rPr lang="en-US" sz="2400" dirty="0" smtClean="0">
                <a:solidFill>
                  <a:srgbClr val="D9D9D9"/>
                </a:solidFill>
              </a:rPr>
              <a:t>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5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Current Limitations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Current scoping rules break seemingly valid codes.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49866" y="2095664"/>
            <a:ext cx="6725356" cy="348348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7132" y="4662976"/>
            <a:ext cx="1312335" cy="414776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51294" y="3777542"/>
            <a:ext cx="976484" cy="29915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8444" y="3375374"/>
            <a:ext cx="1298223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06879" y="4359588"/>
            <a:ext cx="2709334" cy="71816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24660" y="2195648"/>
            <a:ext cx="5846229" cy="32413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3388" y="1808803"/>
            <a:ext cx="917222" cy="3868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5362223" y="3161599"/>
            <a:ext cx="3324577" cy="747180"/>
          </a:xfrm>
          <a:prstGeom prst="wedgeRoundRectCallout">
            <a:avLst>
              <a:gd name="adj1" fmla="val -105302"/>
              <a:gd name="adj2" fmla="val 61883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61D31"/>
                </a:solidFill>
                <a:cs typeface="Courier"/>
              </a:rPr>
              <a:t>Should </a:t>
            </a:r>
            <a:r>
              <a:rPr lang="en-US" sz="2000" b="1" dirty="0" smtClean="0">
                <a:solidFill>
                  <a:srgbClr val="F61D31"/>
                </a:solidFill>
                <a:latin typeface="Courier"/>
                <a:cs typeface="Courier"/>
              </a:rPr>
              <a:t>Foo2&lt;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T&gt;::foo()</a:t>
            </a:r>
            <a:r>
              <a:rPr lang="en-US" sz="2000" b="1" dirty="0">
                <a:solidFill>
                  <a:srgbClr val="F61D31"/>
                </a:solidFill>
                <a:cs typeface="Courier"/>
              </a:rPr>
              <a:t> </a:t>
            </a:r>
            <a:endParaRPr lang="en-US" sz="2000" b="1" dirty="0" smtClean="0">
              <a:solidFill>
                <a:srgbClr val="F61D31"/>
              </a:solidFill>
              <a:cs typeface="Courier"/>
            </a:endParaRPr>
          </a:p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shadow 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::foo()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? How?</a:t>
            </a:r>
            <a:endParaRPr lang="en-US" sz="20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6206068" y="4337675"/>
            <a:ext cx="2288822" cy="602068"/>
          </a:xfrm>
          <a:prstGeom prst="wedgeRoundRectCallout">
            <a:avLst>
              <a:gd name="adj1" fmla="val -193262"/>
              <a:gd name="adj2" fmla="val 40357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 or accept the call </a:t>
            </a:r>
            <a:r>
              <a:rPr lang="en-US" sz="2000" b="1" dirty="0">
                <a:solidFill>
                  <a:srgbClr val="F61D31"/>
                </a:solidFill>
                <a:latin typeface="Courier"/>
                <a:cs typeface="Courier"/>
              </a:rPr>
              <a:t>foo</a:t>
            </a:r>
            <a:r>
              <a:rPr lang="en-US" sz="2000" b="1" dirty="0" smtClean="0">
                <a:solidFill>
                  <a:srgbClr val="F61D31"/>
                </a:solidFill>
                <a:latin typeface="Courier"/>
                <a:cs typeface="Courier"/>
              </a:rPr>
              <a:t>(1)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?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96626" y="4076698"/>
            <a:ext cx="3883373" cy="120085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7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Examples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12893"/>
            <a:ext cx="8229600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STL: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sz="2400" dirty="0" smtClean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sz="2400" dirty="0" smtClean="0">
                <a:solidFill>
                  <a:srgbClr val="000000"/>
                </a:solidFill>
              </a:rPr>
              <a:t>nd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move()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Two function declarations, different number of parameters.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Name lookup only finds one, type-check fails.</a:t>
            </a:r>
          </a:p>
          <a:p>
            <a:pPr marL="400050" lvl="1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err="1" smtClean="0">
                <a:solidFill>
                  <a:srgbClr val="000000"/>
                </a:solidFill>
              </a:rPr>
              <a:t>Plenoptic</a:t>
            </a:r>
            <a:r>
              <a:rPr lang="en-US" sz="2400" dirty="0" smtClean="0">
                <a:solidFill>
                  <a:srgbClr val="000000"/>
                </a:solidFill>
              </a:rPr>
              <a:t> photography: Image rendering</a:t>
            </a:r>
            <a:endParaRPr lang="en-US" sz="2000" dirty="0">
              <a:solidFill>
                <a:srgbClr val="000000"/>
              </a:solidFill>
            </a:endParaRP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Two function declarations, different parameter types.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Name lookup only finds one, type-check </a:t>
            </a:r>
            <a:r>
              <a:rPr lang="en-US" sz="2000" dirty="0" smtClean="0">
                <a:solidFill>
                  <a:srgbClr val="000000"/>
                </a:solidFill>
              </a:rPr>
              <a:t>fails.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STL: </a:t>
            </a:r>
            <a:r>
              <a:rPr lang="en-US" sz="2400" dirty="0" err="1" smtClean="0">
                <a:solidFill>
                  <a:srgbClr val="000000"/>
                </a:solidFill>
                <a:latin typeface="Courier"/>
                <a:cs typeface="Courier"/>
              </a:rPr>
              <a:t>common_type</a:t>
            </a:r>
            <a:endParaRPr lang="en-US" sz="2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Two type (function) declarations, different type parameters. </a:t>
            </a:r>
          </a:p>
          <a:p>
            <a:pPr marL="857250" lvl="1" indent="-457200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Name lookup only finds one, type-check </a:t>
            </a:r>
            <a:r>
              <a:rPr lang="en-US" sz="2000" dirty="0" smtClean="0">
                <a:solidFill>
                  <a:srgbClr val="000000"/>
                </a:solidFill>
              </a:rPr>
              <a:t>fails.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4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rotate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8666" y="1112893"/>
            <a:ext cx="8523111" cy="437632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Specialization adapted from latest release of 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libstdc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++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err="1" smtClean="0">
                <a:latin typeface="Courier"/>
                <a:cs typeface="Courier"/>
              </a:rPr>
              <a:t>RandomAccessIterator</a:t>
            </a:r>
            <a:r>
              <a:rPr lang="en-US" sz="1800" dirty="0" smtClean="0">
                <a:latin typeface="Courier"/>
                <a:cs typeface="Courier"/>
              </a:rPr>
              <a:t> I&gt;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requires </a:t>
            </a:r>
            <a:r>
              <a:rPr lang="en-US" sz="1800" b="1" dirty="0" smtClean="0">
                <a:latin typeface="Courier"/>
                <a:cs typeface="Courier"/>
              </a:rPr>
              <a:t>Permutable</a:t>
            </a:r>
            <a:r>
              <a:rPr lang="en-US" sz="1800" dirty="0" smtClean="0">
                <a:latin typeface="Courier"/>
                <a:cs typeface="Courier"/>
              </a:rPr>
              <a:t>&lt;I&gt;    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has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ValueType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&lt;I&gt;&amp;&amp;)</a:t>
            </a:r>
            <a:endParaRPr lang="en-US" sz="18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 </a:t>
            </a:r>
            <a:r>
              <a:rPr lang="en-US" sz="1800" b="1" dirty="0" smtClean="0">
                <a:latin typeface="Courier"/>
                <a:cs typeface="Courier"/>
              </a:rPr>
              <a:t>rotate </a:t>
            </a:r>
            <a:r>
              <a:rPr lang="en-US" sz="1800" dirty="0" smtClean="0">
                <a:latin typeface="Courier"/>
                <a:cs typeface="Courier"/>
              </a:rPr>
              <a:t>(I first, I middle, I last) {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if (__</a:t>
            </a:r>
            <a:r>
              <a:rPr lang="en-US" sz="1800" dirty="0" err="1" smtClean="0">
                <a:latin typeface="Courier"/>
                <a:cs typeface="Courier"/>
              </a:rPr>
              <a:t>is_pod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ValueType</a:t>
            </a:r>
            <a:r>
              <a:rPr lang="en-US" sz="1800" dirty="0" smtClean="0">
                <a:latin typeface="Courier"/>
                <a:cs typeface="Courier"/>
              </a:rPr>
              <a:t>&lt;I&gt;) &amp;&amp; (middle - first == 1))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 err="1">
                <a:latin typeface="Courier"/>
                <a:cs typeface="Courier"/>
              </a:rPr>
              <a:t>V</a:t>
            </a:r>
            <a:r>
              <a:rPr lang="en-US" sz="1800" dirty="0" err="1" smtClean="0">
                <a:latin typeface="Courier"/>
                <a:cs typeface="Courier"/>
              </a:rPr>
              <a:t>alueType</a:t>
            </a:r>
            <a:r>
              <a:rPr lang="en-US" sz="1800" dirty="0" smtClean="0">
                <a:latin typeface="Courier"/>
                <a:cs typeface="Courier"/>
              </a:rPr>
              <a:t>&lt;I&gt; t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</a:t>
            </a:r>
            <a:r>
              <a:rPr lang="en-US" sz="1800" dirty="0" smtClean="0">
                <a:latin typeface="Courier"/>
                <a:cs typeface="Courier"/>
              </a:rPr>
              <a:t>(*p);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:move(p+1, </a:t>
            </a:r>
            <a:r>
              <a:rPr lang="en-US" sz="1800" b="1" dirty="0" err="1" smtClean="0">
                <a:latin typeface="Courier"/>
                <a:cs typeface="Courier"/>
              </a:rPr>
              <a:t>p+last-first</a:t>
            </a:r>
            <a:r>
              <a:rPr lang="en-US" sz="1800" b="1" dirty="0" smtClean="0">
                <a:latin typeface="Courier"/>
                <a:cs typeface="Courier"/>
              </a:rPr>
              <a:t>, p);</a:t>
            </a:r>
            <a:r>
              <a:rPr lang="en-US" sz="1800" dirty="0" smtClean="0">
                <a:latin typeface="Courier"/>
                <a:cs typeface="Courier"/>
              </a:rPr>
              <a:t>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*(p + last – first -1) = 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</a:t>
            </a:r>
            <a:r>
              <a:rPr lang="en-US" sz="1800" dirty="0" smtClean="0">
                <a:latin typeface="Courier"/>
                <a:cs typeface="Courier"/>
              </a:rPr>
              <a:t>(t);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} 	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// Ok w/ constrained 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std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::move(), But…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…	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 Does not use 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the constraints.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2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8666" y="1112893"/>
            <a:ext cx="8523111" cy="434810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A novice’s approach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err="1" smtClean="0">
                <a:latin typeface="Courier"/>
                <a:cs typeface="Courier"/>
              </a:rPr>
              <a:t>RandomAccessIterator</a:t>
            </a:r>
            <a:r>
              <a:rPr lang="en-US" sz="1800" dirty="0" smtClean="0">
                <a:latin typeface="Courier"/>
                <a:cs typeface="Courier"/>
              </a:rPr>
              <a:t> I&gt;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requires </a:t>
            </a:r>
            <a:r>
              <a:rPr lang="en-US" sz="1800" b="1" dirty="0" smtClean="0">
                <a:latin typeface="Courier"/>
                <a:cs typeface="Courier"/>
              </a:rPr>
              <a:t>Permutable</a:t>
            </a:r>
            <a:r>
              <a:rPr lang="en-US" sz="1800" dirty="0" smtClean="0">
                <a:latin typeface="Courier"/>
                <a:cs typeface="Courier"/>
              </a:rPr>
              <a:t>&lt;I&gt;    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has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ValueType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&lt;I&gt;&amp;&amp;)</a:t>
            </a:r>
            <a:endParaRPr lang="en-US" sz="18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 </a:t>
            </a:r>
            <a:r>
              <a:rPr lang="en-US" sz="1800" b="1" dirty="0" smtClean="0">
                <a:latin typeface="Courier"/>
                <a:cs typeface="Courier"/>
              </a:rPr>
              <a:t>rotate </a:t>
            </a:r>
            <a:r>
              <a:rPr lang="en-US" sz="1800" dirty="0" smtClean="0">
                <a:latin typeface="Courier"/>
                <a:cs typeface="Courier"/>
              </a:rPr>
              <a:t>(I first, I middle, I last) {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if (__</a:t>
            </a:r>
            <a:r>
              <a:rPr lang="en-US" sz="1800" dirty="0" err="1" smtClean="0">
                <a:latin typeface="Courier"/>
                <a:cs typeface="Courier"/>
              </a:rPr>
              <a:t>is_pod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ValueType</a:t>
            </a:r>
            <a:r>
              <a:rPr lang="en-US" sz="1800" dirty="0" smtClean="0">
                <a:latin typeface="Courier"/>
                <a:cs typeface="Courier"/>
              </a:rPr>
              <a:t>&lt;I&gt;) &amp;&amp; (middle - first == 1))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 err="1">
                <a:latin typeface="Courier"/>
                <a:cs typeface="Courier"/>
              </a:rPr>
              <a:t>V</a:t>
            </a:r>
            <a:r>
              <a:rPr lang="en-US" sz="1800" dirty="0" err="1" smtClean="0">
                <a:latin typeface="Courier"/>
                <a:cs typeface="Courier"/>
              </a:rPr>
              <a:t>alueType</a:t>
            </a:r>
            <a:r>
              <a:rPr lang="en-US" sz="1800" dirty="0" smtClean="0">
                <a:latin typeface="Courier"/>
                <a:cs typeface="Courier"/>
              </a:rPr>
              <a:t>&lt;I&gt; t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(*p);		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b="1" dirty="0" smtClean="0">
                <a:latin typeface="Courier"/>
                <a:cs typeface="Courier"/>
              </a:rPr>
              <a:t>move(p+1, </a:t>
            </a:r>
            <a:r>
              <a:rPr lang="en-US" sz="1800" b="1" dirty="0" err="1" smtClean="0">
                <a:latin typeface="Courier"/>
                <a:cs typeface="Courier"/>
              </a:rPr>
              <a:t>p+last-first</a:t>
            </a:r>
            <a:r>
              <a:rPr lang="en-US" sz="1800" b="1" dirty="0" smtClean="0">
                <a:latin typeface="Courier"/>
                <a:cs typeface="Courier"/>
              </a:rPr>
              <a:t>, p);</a:t>
            </a:r>
            <a:r>
              <a:rPr lang="en-US" sz="1800" dirty="0" smtClean="0">
                <a:latin typeface="Courier"/>
                <a:cs typeface="Courier"/>
              </a:rPr>
              <a:t>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//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*(p + last – first -1) 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(t);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} 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 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Compile error… or… Possible ADL issues…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…					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8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8666" y="1112893"/>
            <a:ext cx="8523111" cy="434810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The right way…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err="1" smtClean="0">
                <a:latin typeface="Courier"/>
                <a:cs typeface="Courier"/>
              </a:rPr>
              <a:t>RandomAccessIterator</a:t>
            </a:r>
            <a:r>
              <a:rPr lang="en-US" sz="1800" dirty="0" smtClean="0">
                <a:latin typeface="Courier"/>
                <a:cs typeface="Courier"/>
              </a:rPr>
              <a:t> I&gt;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requires </a:t>
            </a:r>
            <a:r>
              <a:rPr lang="en-US" sz="1800" b="1" dirty="0" smtClean="0">
                <a:latin typeface="Courier"/>
                <a:cs typeface="Courier"/>
              </a:rPr>
              <a:t>Permutable</a:t>
            </a:r>
            <a:r>
              <a:rPr lang="en-US" sz="1800" dirty="0" smtClean="0">
                <a:latin typeface="Courier"/>
                <a:cs typeface="Courier"/>
              </a:rPr>
              <a:t>&lt;I&gt;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has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ValueType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&lt;I&gt;&amp;&amp;)</a:t>
            </a:r>
            <a:endParaRPr lang="en-US" sz="18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 </a:t>
            </a:r>
            <a:r>
              <a:rPr lang="en-US" sz="1800" b="1" dirty="0" smtClean="0">
                <a:latin typeface="Courier"/>
                <a:cs typeface="Courier"/>
              </a:rPr>
              <a:t>rotate </a:t>
            </a:r>
            <a:r>
              <a:rPr lang="en-US" sz="1800" dirty="0" smtClean="0">
                <a:latin typeface="Courier"/>
                <a:cs typeface="Courier"/>
              </a:rPr>
              <a:t>(I first, I middle, I last) {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if (__</a:t>
            </a:r>
            <a:r>
              <a:rPr lang="en-US" sz="1800" dirty="0" err="1" smtClean="0">
                <a:latin typeface="Courier"/>
                <a:cs typeface="Courier"/>
              </a:rPr>
              <a:t>is_pod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ValueType</a:t>
            </a:r>
            <a:r>
              <a:rPr lang="en-US" sz="1800" dirty="0" smtClean="0">
                <a:latin typeface="Courier"/>
                <a:cs typeface="Courier"/>
              </a:rPr>
              <a:t>&lt;I&gt;) &amp;&amp; (middle - first == 1))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 err="1">
                <a:latin typeface="Courier"/>
                <a:cs typeface="Courier"/>
              </a:rPr>
              <a:t>V</a:t>
            </a:r>
            <a:r>
              <a:rPr lang="en-US" sz="1800" dirty="0" err="1" smtClean="0">
                <a:latin typeface="Courier"/>
                <a:cs typeface="Courier"/>
              </a:rPr>
              <a:t>alueType</a:t>
            </a:r>
            <a:r>
              <a:rPr lang="en-US" sz="1800" dirty="0" smtClean="0">
                <a:latin typeface="Courier"/>
                <a:cs typeface="Courier"/>
              </a:rPr>
              <a:t>&lt;I&gt; t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(*p);		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:move(p+1, </a:t>
            </a:r>
            <a:r>
              <a:rPr lang="en-US" sz="1800" b="1" dirty="0" err="1" smtClean="0">
                <a:latin typeface="Courier"/>
                <a:cs typeface="Courier"/>
              </a:rPr>
              <a:t>p+last-first</a:t>
            </a:r>
            <a:r>
              <a:rPr lang="en-US" sz="1800" b="1" dirty="0" smtClean="0">
                <a:latin typeface="Courier"/>
                <a:cs typeface="Courier"/>
              </a:rPr>
              <a:t>, p);</a:t>
            </a:r>
            <a:r>
              <a:rPr lang="en-US" sz="1800" dirty="0" smtClean="0">
                <a:latin typeface="Courier"/>
                <a:cs typeface="Courier"/>
              </a:rPr>
              <a:t>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Ok  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*(p + last – first -1) = </a:t>
            </a:r>
            <a:r>
              <a:rPr lang="en-US" sz="1800" b="1" dirty="0" smtClean="0"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(t);		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} 		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// Shadow or No Shadow… 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But…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…		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// 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Requires 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change in existing implementation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.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			</a:t>
            </a:r>
            <a:endParaRPr lang="en-US" sz="1800" b="1" dirty="0">
              <a:solidFill>
                <a:srgbClr val="F61D31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7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/>
              <a:t>B</a:t>
            </a:r>
            <a:r>
              <a:rPr lang="en-US" sz="2400" dirty="0" smtClean="0"/>
              <a:t>inds </a:t>
            </a:r>
            <a:r>
              <a:rPr lang="en-US" sz="2400" b="1" dirty="0"/>
              <a:t>a </a:t>
            </a:r>
            <a:r>
              <a:rPr lang="en-US" sz="2400" b="1" i="1" dirty="0"/>
              <a:t>reference</a:t>
            </a:r>
            <a:r>
              <a:rPr lang="en-US" sz="2400" b="1" dirty="0"/>
              <a:t> </a:t>
            </a:r>
            <a:r>
              <a:rPr lang="en-US" sz="2400" dirty="0"/>
              <a:t>to </a:t>
            </a:r>
            <a:r>
              <a:rPr lang="en-US" sz="2400" b="1" dirty="0"/>
              <a:t>a </a:t>
            </a:r>
            <a:r>
              <a:rPr lang="en-US" sz="2400" b="1" i="1" dirty="0" smtClean="0"/>
              <a:t>declaration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51001" y="2095664"/>
            <a:ext cx="5799667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20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9773" y="2239551"/>
            <a:ext cx="3358441" cy="3500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47335" y="4988440"/>
            <a:ext cx="3160885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79335" y="3772061"/>
            <a:ext cx="2413000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/>
          <p:cNvSpPr/>
          <p:nvPr/>
        </p:nvSpPr>
        <p:spPr>
          <a:xfrm rot="5400000" flipH="1">
            <a:off x="5164658" y="3012885"/>
            <a:ext cx="2130777" cy="2243665"/>
          </a:xfrm>
          <a:prstGeom prst="uturnArrow">
            <a:avLst>
              <a:gd name="adj1" fmla="val 7271"/>
              <a:gd name="adj2" fmla="val 8194"/>
              <a:gd name="adj3" fmla="val 11103"/>
              <a:gd name="adj4" fmla="val 21233"/>
              <a:gd name="adj5" fmla="val 427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48668" y="2866105"/>
            <a:ext cx="2074333" cy="62655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/>
          <p:cNvSpPr/>
          <p:nvPr/>
        </p:nvSpPr>
        <p:spPr>
          <a:xfrm rot="5400000" flipH="1">
            <a:off x="5501915" y="3350139"/>
            <a:ext cx="1456267" cy="2243665"/>
          </a:xfrm>
          <a:prstGeom prst="uturnArrow">
            <a:avLst>
              <a:gd name="adj1" fmla="val 9920"/>
              <a:gd name="adj2" fmla="val 13492"/>
              <a:gd name="adj3" fmla="val 17063"/>
              <a:gd name="adj4" fmla="val 43750"/>
              <a:gd name="adj5" fmla="val 34748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5400000" flipH="1">
            <a:off x="4744830" y="2602934"/>
            <a:ext cx="2970431" cy="2243665"/>
          </a:xfrm>
          <a:prstGeom prst="uturnArrow">
            <a:avLst>
              <a:gd name="adj1" fmla="val 7271"/>
              <a:gd name="adj2" fmla="val 8194"/>
              <a:gd name="adj3" fmla="val 13752"/>
              <a:gd name="adj4" fmla="val 21233"/>
              <a:gd name="adj5" fmla="val 10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3890" y="2053328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2" y="3602723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8735" y="2914063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3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rotate()</a:t>
            </a:r>
            <a:r>
              <a:rPr lang="en-US" dirty="0">
                <a:solidFill>
                  <a:srgbClr val="000000"/>
                </a:solidFill>
                <a:latin typeface="Book Antiqua"/>
                <a:cs typeface="Book Antiqua"/>
              </a:rPr>
              <a:t> a</a:t>
            </a:r>
            <a:r>
              <a:rPr lang="en-US" dirty="0">
                <a:solidFill>
                  <a:srgbClr val="000000"/>
                </a:solidFill>
              </a:rPr>
              <a:t>nd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move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8666" y="1112894"/>
            <a:ext cx="8523111" cy="436221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Update 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MoveWritable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 concept …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err="1" smtClean="0">
                <a:latin typeface="Courier"/>
                <a:cs typeface="Courier"/>
              </a:rPr>
              <a:t>RandomAccessIterator</a:t>
            </a:r>
            <a:r>
              <a:rPr lang="en-US" sz="1800" dirty="0" smtClean="0">
                <a:latin typeface="Courier"/>
                <a:cs typeface="Courier"/>
              </a:rPr>
              <a:t> I&gt;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requires </a:t>
            </a:r>
            <a:r>
              <a:rPr lang="en-US" sz="1800" b="1" dirty="0" smtClean="0">
                <a:latin typeface="Courier"/>
                <a:cs typeface="Courier"/>
              </a:rPr>
              <a:t>Permutable</a:t>
            </a:r>
            <a:r>
              <a:rPr lang="en-US" sz="1800" dirty="0" smtClean="0">
                <a:latin typeface="Courier"/>
                <a:cs typeface="Courier"/>
              </a:rPr>
              <a:t>&lt;I&gt; 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has </a:t>
            </a:r>
            <a:r>
              <a:rPr lang="en-US" sz="1800" b="1" dirty="0" err="1" smtClean="0">
                <a:solidFill>
                  <a:srgbClr val="008000"/>
                </a:solidFill>
                <a:latin typeface="Courier"/>
                <a:cs typeface="Courier"/>
              </a:rPr>
              <a:t>std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::move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(</a:t>
            </a:r>
            <a:r>
              <a:rPr lang="en-US" sz="1800" dirty="0" err="1" smtClean="0">
                <a:solidFill>
                  <a:srgbClr val="008000"/>
                </a:solidFill>
                <a:latin typeface="Courier"/>
                <a:cs typeface="Courier"/>
              </a:rPr>
              <a:t>ValueType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&lt;I&gt;&amp;&amp;)</a:t>
            </a:r>
            <a:endParaRPr lang="en-US" sz="18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 </a:t>
            </a:r>
            <a:r>
              <a:rPr lang="en-US" sz="1800" b="1" dirty="0" smtClean="0">
                <a:latin typeface="Courier"/>
                <a:cs typeface="Courier"/>
              </a:rPr>
              <a:t>rotate </a:t>
            </a:r>
            <a:r>
              <a:rPr lang="en-US" sz="1800" dirty="0" smtClean="0">
                <a:latin typeface="Courier"/>
                <a:cs typeface="Courier"/>
              </a:rPr>
              <a:t>(I first, I middle, I last) {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if (__</a:t>
            </a:r>
            <a:r>
              <a:rPr lang="en-US" sz="1800" dirty="0" err="1" smtClean="0">
                <a:latin typeface="Courier"/>
                <a:cs typeface="Courier"/>
              </a:rPr>
              <a:t>is_pod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ValueType</a:t>
            </a:r>
            <a:r>
              <a:rPr lang="en-US" sz="1800" dirty="0" smtClean="0">
                <a:latin typeface="Courier"/>
                <a:cs typeface="Courier"/>
              </a:rPr>
              <a:t>&lt;I&gt;) &amp;&amp; (middle - first == 1))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 err="1">
                <a:latin typeface="Courier"/>
                <a:cs typeface="Courier"/>
              </a:rPr>
              <a:t>V</a:t>
            </a:r>
            <a:r>
              <a:rPr lang="en-US" sz="1800" dirty="0" err="1" smtClean="0">
                <a:latin typeface="Courier"/>
                <a:cs typeface="Courier"/>
              </a:rPr>
              <a:t>alueType</a:t>
            </a:r>
            <a:r>
              <a:rPr lang="en-US" sz="1800" dirty="0" smtClean="0">
                <a:latin typeface="Courier"/>
                <a:cs typeface="Courier"/>
              </a:rPr>
              <a:t>&lt;I&gt; t </a:t>
            </a:r>
            <a:r>
              <a:rPr lang="en-US" sz="1800" dirty="0">
                <a:latin typeface="Courier"/>
                <a:cs typeface="Courier"/>
              </a:rPr>
              <a:t>= 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</a:t>
            </a:r>
            <a:r>
              <a:rPr lang="en-US" sz="1800" dirty="0" smtClean="0">
                <a:latin typeface="Courier"/>
                <a:cs typeface="Courier"/>
              </a:rPr>
              <a:t>(*p);	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:move(p+1, </a:t>
            </a:r>
            <a:r>
              <a:rPr lang="en-US" sz="1800" b="1" dirty="0" err="1" smtClean="0">
                <a:latin typeface="Courier"/>
                <a:cs typeface="Courier"/>
              </a:rPr>
              <a:t>p+last-first</a:t>
            </a:r>
            <a:r>
              <a:rPr lang="en-US" sz="1800" b="1" dirty="0" smtClean="0">
                <a:latin typeface="Courier"/>
                <a:cs typeface="Courier"/>
              </a:rPr>
              <a:t>, p);</a:t>
            </a:r>
            <a:r>
              <a:rPr lang="en-US" sz="1800" dirty="0" smtClean="0">
                <a:latin typeface="Courier"/>
                <a:cs typeface="Courier"/>
              </a:rPr>
              <a:t>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*(p + last – first -1) = </a:t>
            </a:r>
            <a:r>
              <a:rPr lang="en-US" sz="1800" b="1" dirty="0" err="1" smtClean="0">
                <a:latin typeface="Courier"/>
                <a:cs typeface="Courier"/>
              </a:rPr>
              <a:t>std</a:t>
            </a:r>
            <a:r>
              <a:rPr lang="en-US" sz="1800" b="1" dirty="0">
                <a:latin typeface="Courier"/>
                <a:cs typeface="Courier"/>
              </a:rPr>
              <a:t>:</a:t>
            </a:r>
            <a:r>
              <a:rPr lang="en-US" sz="1800" b="1" dirty="0" smtClean="0">
                <a:latin typeface="Courier"/>
                <a:cs typeface="Courier"/>
              </a:rPr>
              <a:t>:move</a:t>
            </a:r>
            <a:r>
              <a:rPr lang="en-US" sz="1800" dirty="0" smtClean="0">
                <a:latin typeface="Courier"/>
                <a:cs typeface="Courier"/>
              </a:rPr>
              <a:t>(t);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/ Ok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} 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// Compile error…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or…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No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ADL issues…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…	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Maybe OK to not shadow?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	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// 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std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::move() is not a customization point.</a:t>
            </a:r>
            <a:endParaRPr lang="en-US" sz="1800" b="1" dirty="0">
              <a:solidFill>
                <a:srgbClr val="F61D31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Plenoptic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photo.: </a:t>
            </a:r>
            <a:r>
              <a:rPr lang="en-US" dirty="0">
                <a:solidFill>
                  <a:srgbClr val="000000"/>
                </a:solidFill>
              </a:rPr>
              <a:t>Image rendering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1667" y="1112894"/>
            <a:ext cx="8762999" cy="439044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dirty="0" err="1" smtClean="0">
                <a:latin typeface="Courier"/>
                <a:cs typeface="Courier"/>
              </a:rPr>
              <a:t>typename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truct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"/>
                <a:cs typeface="Courier"/>
              </a:rPr>
              <a:t>Radiance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{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  boost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multi_array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PixelType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, 4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800" b="1" dirty="0" err="1" smtClean="0">
                <a:solidFill>
                  <a:srgbClr val="000000"/>
                </a:solidFill>
                <a:latin typeface="Courier"/>
                <a:cs typeface="Courier"/>
              </a:rPr>
              <a:t>RadianceType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err="1" smtClean="0">
                <a:latin typeface="Courier"/>
                <a:cs typeface="Courier"/>
              </a:rPr>
              <a:t>RadianceType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pixels;	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4D array of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pixels</a:t>
            </a:r>
            <a:endParaRPr lang="en-US" sz="1800" b="1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…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void </a:t>
            </a:r>
            <a:r>
              <a:rPr lang="en-US" sz="1800" dirty="0">
                <a:latin typeface="Courier"/>
                <a:cs typeface="Courier"/>
              </a:rPr>
              <a:t>Read(</a:t>
            </a:r>
            <a:r>
              <a:rPr lang="en-US" sz="1800" dirty="0" err="1">
                <a:latin typeface="Courier"/>
                <a:cs typeface="Courier"/>
              </a:rPr>
              <a:t>const</a:t>
            </a:r>
            <a:r>
              <a:rPr lang="en-US" sz="1800" dirty="0">
                <a:latin typeface="Courier"/>
                <a:cs typeface="Courier"/>
              </a:rPr>
              <a:t> string &amp;</a:t>
            </a:r>
            <a:r>
              <a:rPr lang="en-US" sz="1800" dirty="0" err="1">
                <a:latin typeface="Courier"/>
                <a:cs typeface="Courier"/>
              </a:rPr>
              <a:t>ImageFile</a:t>
            </a:r>
            <a:r>
              <a:rPr lang="en-US" sz="1800" dirty="0" smtClean="0">
                <a:latin typeface="Courier"/>
                <a:cs typeface="Courier"/>
              </a:rPr>
              <a:t>, …);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Radiance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dirty="0" err="1">
                <a:latin typeface="Courier"/>
                <a:cs typeface="Courier"/>
              </a:rPr>
              <a:t>Render_Basic</a:t>
            </a:r>
            <a:r>
              <a:rPr lang="en-US" sz="1800" dirty="0" smtClean="0">
                <a:latin typeface="Courier"/>
                <a:cs typeface="Courier"/>
              </a:rPr>
              <a:t>(…);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Radiance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</a:t>
            </a:r>
            <a:r>
              <a:rPr lang="en-US" sz="1800" dirty="0" err="1">
                <a:latin typeface="Courier"/>
                <a:cs typeface="Courier"/>
              </a:rPr>
              <a:t>Render_Blended</a:t>
            </a:r>
            <a:r>
              <a:rPr lang="en-US" sz="1800" dirty="0" smtClean="0">
                <a:latin typeface="Courier"/>
                <a:cs typeface="Courier"/>
              </a:rPr>
              <a:t>(…)</a:t>
            </a:r>
            <a:r>
              <a:rPr lang="en-US" sz="18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Several rendering variants …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void </a:t>
            </a:r>
            <a:r>
              <a:rPr lang="en-US" sz="1800" dirty="0">
                <a:latin typeface="Courier"/>
                <a:cs typeface="Courier"/>
              </a:rPr>
              <a:t>Print(</a:t>
            </a:r>
            <a:r>
              <a:rPr lang="en-US" sz="1800" dirty="0" err="1">
                <a:latin typeface="Courier"/>
                <a:cs typeface="Courier"/>
              </a:rPr>
              <a:t>const</a:t>
            </a:r>
            <a:r>
              <a:rPr lang="en-US" sz="1800" dirty="0">
                <a:latin typeface="Courier"/>
                <a:cs typeface="Courier"/>
              </a:rPr>
              <a:t> string&amp; </a:t>
            </a:r>
            <a:r>
              <a:rPr lang="en-US" sz="1800" dirty="0" err="1">
                <a:latin typeface="Courier"/>
                <a:cs typeface="Courier"/>
              </a:rPr>
              <a:t>OutputFile</a:t>
            </a:r>
            <a:r>
              <a:rPr lang="en-US" sz="1800" dirty="0">
                <a:latin typeface="Courier"/>
                <a:cs typeface="Courier"/>
              </a:rPr>
              <a:t>, </a:t>
            </a:r>
            <a:r>
              <a:rPr lang="en-US" sz="1800" dirty="0" smtClean="0">
                <a:latin typeface="Courier"/>
                <a:cs typeface="Courier"/>
              </a:rPr>
              <a:t>…)</a:t>
            </a:r>
            <a:r>
              <a:rPr lang="en-US" sz="1800" dirty="0">
                <a:latin typeface="Courier"/>
                <a:cs typeface="Courier"/>
              </a:rPr>
              <a:t>;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6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Plenoptic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photo.: </a:t>
            </a:r>
            <a:r>
              <a:rPr lang="en-US" dirty="0">
                <a:solidFill>
                  <a:srgbClr val="000000"/>
                </a:solidFill>
              </a:rPr>
              <a:t>Image rendering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9333" y="1112894"/>
            <a:ext cx="8861777" cy="444688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dirty="0" err="1" smtClean="0">
                <a:latin typeface="Courier"/>
                <a:cs typeface="Courier"/>
              </a:rPr>
              <a:t>typename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Radiance</a:t>
            </a:r>
            <a:r>
              <a:rPr lang="en-US" sz="1800" b="1" dirty="0">
                <a:latin typeface="Courier"/>
                <a:cs typeface="Courier"/>
              </a:rPr>
              <a:t>&lt;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 </a:t>
            </a:r>
            <a:r>
              <a:rPr lang="en-US" sz="1800" b="1" dirty="0">
                <a:latin typeface="Courier"/>
                <a:cs typeface="Courier"/>
              </a:rPr>
              <a:t>Radiance&lt;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&gt;::</a:t>
            </a:r>
            <a:r>
              <a:rPr lang="en-US" sz="1800" dirty="0" err="1" smtClean="0">
                <a:latin typeface="Courier"/>
                <a:cs typeface="Courier"/>
              </a:rPr>
              <a:t>Render_Blended</a:t>
            </a:r>
            <a:r>
              <a:rPr lang="en-US" sz="1800" dirty="0" smtClean="0">
                <a:latin typeface="Courier"/>
                <a:cs typeface="Courier"/>
              </a:rPr>
              <a:t>(…)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RadianceType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Rendered(boost::extents</a:t>
            </a:r>
            <a:r>
              <a:rPr lang="en-US" sz="1800" dirty="0" smtClean="0">
                <a:latin typeface="Courier"/>
                <a:cs typeface="Courier"/>
              </a:rPr>
              <a:t>[</a:t>
            </a:r>
            <a:r>
              <a:rPr lang="en-US" sz="1800" dirty="0" err="1" smtClean="0">
                <a:latin typeface="Courier"/>
                <a:cs typeface="Courier"/>
              </a:rPr>
              <a:t>Iy</a:t>
            </a:r>
            <a:r>
              <a:rPr lang="en-US" sz="1800" dirty="0" smtClean="0">
                <a:latin typeface="Courier"/>
                <a:cs typeface="Courier"/>
              </a:rPr>
              <a:t>]</a:t>
            </a:r>
            <a:r>
              <a:rPr lang="en-US" sz="1800" dirty="0">
                <a:latin typeface="Courier"/>
                <a:cs typeface="Courier"/>
              </a:rPr>
              <a:t>[Ix][1][1])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da-DK" sz="1800" dirty="0">
                <a:latin typeface="Courier"/>
                <a:cs typeface="Courier"/>
              </a:rPr>
              <a:t>for </a:t>
            </a:r>
            <a:r>
              <a:rPr lang="da-DK" sz="1800" dirty="0" smtClean="0">
                <a:latin typeface="Courier"/>
                <a:cs typeface="Courier"/>
              </a:rPr>
              <a:t>(…) { </a:t>
            </a:r>
            <a:r>
              <a:rPr lang="en-US" sz="1800" dirty="0" smtClean="0">
                <a:latin typeface="Courier"/>
                <a:cs typeface="Courier"/>
              </a:rPr>
              <a:t>… </a:t>
            </a: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		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image pixel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;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for (…) { … 					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direction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      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 += pixels[</a:t>
            </a:r>
            <a:r>
              <a:rPr lang="en-US" sz="1800" dirty="0" err="1" smtClean="0">
                <a:latin typeface="Courier"/>
                <a:cs typeface="Courier"/>
              </a:rPr>
              <a:t>ri</a:t>
            </a:r>
            <a:r>
              <a:rPr lang="en-US" sz="1800" dirty="0" smtClean="0">
                <a:latin typeface="Courier"/>
                <a:cs typeface="Courier"/>
              </a:rPr>
              <a:t>][</a:t>
            </a:r>
            <a:r>
              <a:rPr lang="en-US" sz="1800" dirty="0" err="1" smtClean="0">
                <a:latin typeface="Courier"/>
                <a:cs typeface="Courier"/>
              </a:rPr>
              <a:t>rj</a:t>
            </a:r>
            <a:r>
              <a:rPr lang="en-US" sz="1800" dirty="0" smtClean="0">
                <a:latin typeface="Courier"/>
                <a:cs typeface="Courier"/>
              </a:rPr>
              <a:t>][</a:t>
            </a:r>
            <a:r>
              <a:rPr lang="en-US" sz="1800" dirty="0" err="1" smtClean="0">
                <a:latin typeface="Courier"/>
                <a:cs typeface="Courier"/>
              </a:rPr>
              <a:t>rl</a:t>
            </a:r>
            <a:r>
              <a:rPr lang="en-US" sz="1800" dirty="0" smtClean="0">
                <a:latin typeface="Courier"/>
                <a:cs typeface="Courier"/>
              </a:rPr>
              <a:t>][</a:t>
            </a:r>
            <a:r>
              <a:rPr lang="en-US" sz="1800" dirty="0" err="1" smtClean="0">
                <a:latin typeface="Courier"/>
                <a:cs typeface="Courier"/>
              </a:rPr>
              <a:t>rm</a:t>
            </a:r>
            <a:r>
              <a:rPr lang="en-US" sz="1800" dirty="0" smtClean="0">
                <a:latin typeface="Courier"/>
                <a:cs typeface="Courier"/>
              </a:rPr>
              <a:t>]; …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integrate pixel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} … 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Rendered[</a:t>
            </a:r>
            <a:r>
              <a:rPr lang="en-US" sz="1800" dirty="0" err="1" smtClean="0">
                <a:latin typeface="Courier"/>
                <a:cs typeface="Courier"/>
              </a:rPr>
              <a:t>i</a:t>
            </a:r>
            <a:r>
              <a:rPr lang="en-US" sz="1800" dirty="0" smtClean="0">
                <a:latin typeface="Courier"/>
                <a:cs typeface="Courier"/>
              </a:rPr>
              <a:t>][j][0][0] =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); …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return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(new </a:t>
            </a:r>
            <a:r>
              <a:rPr lang="en-US" sz="1800" b="1" dirty="0" smtClean="0">
                <a:latin typeface="Courier"/>
                <a:cs typeface="Courier"/>
              </a:rPr>
              <a:t>Radiance&lt;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latin typeface="Courier"/>
                <a:cs typeface="Courier"/>
              </a:rPr>
              <a:t>(Rendered), Ix, </a:t>
            </a:r>
            <a:r>
              <a:rPr lang="en-US" sz="1800" dirty="0" err="1">
                <a:latin typeface="Courier"/>
                <a:cs typeface="Courier"/>
              </a:rPr>
              <a:t>Iy</a:t>
            </a:r>
            <a:r>
              <a:rPr lang="en-US" sz="1800" dirty="0">
                <a:latin typeface="Courier"/>
                <a:cs typeface="Courier"/>
              </a:rPr>
              <a:t>));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2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Plenoptic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photo.: </a:t>
            </a:r>
            <a:r>
              <a:rPr lang="en-US" dirty="0">
                <a:solidFill>
                  <a:srgbClr val="000000"/>
                </a:solidFill>
              </a:rPr>
              <a:t>Image rendering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11667" y="1112893"/>
            <a:ext cx="8762999" cy="446099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template&lt;</a:t>
            </a:r>
            <a:r>
              <a:rPr lang="en-US" sz="1800" dirty="0" err="1">
                <a:latin typeface="Courier"/>
                <a:cs typeface="Courier"/>
              </a:rPr>
              <a:t>typename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&gt;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using </a:t>
            </a:r>
            <a:r>
              <a:rPr lang="en-US" sz="1800" dirty="0" err="1">
                <a:latin typeface="Courier"/>
                <a:cs typeface="Courier"/>
              </a:rPr>
              <a:t>MultiArrayIterator</a:t>
            </a:r>
            <a:r>
              <a:rPr lang="en-US" sz="1800" dirty="0">
                <a:latin typeface="Courier"/>
                <a:cs typeface="Courier"/>
              </a:rPr>
              <a:t> =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boost</a:t>
            </a:r>
            <a:r>
              <a:rPr lang="en-US" sz="1800" dirty="0">
                <a:latin typeface="Courier"/>
                <a:cs typeface="Courier"/>
              </a:rPr>
              <a:t>::</a:t>
            </a:r>
            <a:r>
              <a:rPr lang="en-US" sz="1800" dirty="0" err="1">
                <a:latin typeface="Courier"/>
                <a:cs typeface="Courier"/>
              </a:rPr>
              <a:t>multi_array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, 4&gt;::</a:t>
            </a:r>
            <a:r>
              <a:rPr lang="en-US" sz="1800" dirty="0" smtClean="0">
                <a:latin typeface="Courier"/>
                <a:cs typeface="Courier"/>
              </a:rPr>
              <a:t>iterator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Add safety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template&lt;</a:t>
            </a:r>
            <a:r>
              <a:rPr lang="en-US" sz="1800" b="1" dirty="0" smtClean="0">
                <a:latin typeface="Courier"/>
                <a:cs typeface="Courier"/>
              </a:rPr>
              <a:t>Regular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requires </a:t>
            </a:r>
            <a:r>
              <a:rPr lang="en-US" sz="1800" b="1" dirty="0" err="1">
                <a:latin typeface="Courier"/>
                <a:cs typeface="Courier"/>
              </a:rPr>
              <a:t>IndirectlyCopyable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MultiArrayIterator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							    </a:t>
            </a:r>
            <a:r>
              <a:rPr lang="en-US" sz="1800" dirty="0" err="1" smtClean="0">
                <a:latin typeface="Courier"/>
                <a:cs typeface="Courier"/>
              </a:rPr>
              <a:t>MultiArrayIterator</a:t>
            </a:r>
            <a:r>
              <a:rPr lang="en-US" sz="1800" dirty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PixelType</a:t>
            </a:r>
            <a:r>
              <a:rPr lang="en-US" sz="1800" dirty="0">
                <a:latin typeface="Courier"/>
                <a:cs typeface="Courier"/>
              </a:rPr>
              <a:t>&gt;&gt;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s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truct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"/>
                <a:cs typeface="Courier"/>
              </a:rPr>
              <a:t>Radiance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{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 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endParaRPr lang="en-US" sz="18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   boost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800" dirty="0" err="1">
                <a:solidFill>
                  <a:srgbClr val="000000"/>
                </a:solidFill>
                <a:latin typeface="Courier"/>
                <a:cs typeface="Courier"/>
              </a:rPr>
              <a:t>multi_array</a:t>
            </a:r>
            <a:r>
              <a:rPr lang="en-US" sz="1800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PixelType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, 4&gt; </a:t>
            </a:r>
            <a:r>
              <a:rPr lang="en-US" sz="1800" dirty="0" err="1" smtClean="0">
                <a:solidFill>
                  <a:srgbClr val="000000"/>
                </a:solidFill>
                <a:latin typeface="Courier"/>
                <a:cs typeface="Courier"/>
              </a:rPr>
              <a:t>RadianceType</a:t>
            </a:r>
            <a:r>
              <a:rPr lang="en-US" sz="18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…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6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Plenoptic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photo.: </a:t>
            </a:r>
            <a:r>
              <a:rPr lang="en-US" dirty="0">
                <a:solidFill>
                  <a:srgbClr val="000000"/>
                </a:solidFill>
              </a:rPr>
              <a:t>Image rendering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9333" y="1112893"/>
            <a:ext cx="8861777" cy="44186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t</a:t>
            </a:r>
            <a:r>
              <a:rPr lang="en-US" sz="1800" dirty="0" smtClean="0">
                <a:latin typeface="Courier"/>
                <a:cs typeface="Courier"/>
              </a:rPr>
              <a:t>emplate&lt;</a:t>
            </a:r>
            <a:r>
              <a:rPr lang="en-US" sz="1800" b="1" dirty="0" smtClean="0">
                <a:latin typeface="Courier"/>
                <a:cs typeface="Courier"/>
              </a:rPr>
              <a:t>Regular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&gt; …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/>
                <a:cs typeface="Courier"/>
              </a:rPr>
              <a:t>Radiance</a:t>
            </a:r>
            <a:r>
              <a:rPr lang="en-US" sz="1800" b="1" dirty="0">
                <a:latin typeface="Courier"/>
                <a:cs typeface="Courier"/>
              </a:rPr>
              <a:t>&lt;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&gt;&amp;&amp; </a:t>
            </a:r>
            <a:r>
              <a:rPr lang="en-US" sz="1800" b="1" dirty="0">
                <a:latin typeface="Courier"/>
                <a:cs typeface="Courier"/>
              </a:rPr>
              <a:t>Radiance&lt;</a:t>
            </a:r>
            <a:r>
              <a:rPr lang="en-US" sz="1800" b="1" dirty="0" err="1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&gt;::</a:t>
            </a:r>
            <a:r>
              <a:rPr lang="en-US" sz="1800" dirty="0" err="1" smtClean="0">
                <a:latin typeface="Courier"/>
                <a:cs typeface="Courier"/>
              </a:rPr>
              <a:t>Render_Blended</a:t>
            </a:r>
            <a:r>
              <a:rPr lang="en-US" sz="1800" dirty="0" smtClean="0">
                <a:latin typeface="Courier"/>
                <a:cs typeface="Courier"/>
              </a:rPr>
              <a:t>(…)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</a:t>
            </a:r>
            <a:r>
              <a:rPr lang="en-US" sz="1800" b="1" dirty="0" err="1" smtClean="0">
                <a:latin typeface="Courier"/>
                <a:cs typeface="Courier"/>
              </a:rPr>
              <a:t>RadianceType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Rendered(boost::extents</a:t>
            </a:r>
            <a:r>
              <a:rPr lang="en-US" sz="1800" dirty="0" smtClean="0">
                <a:latin typeface="Courier"/>
                <a:cs typeface="Courier"/>
              </a:rPr>
              <a:t>[</a:t>
            </a:r>
            <a:r>
              <a:rPr lang="en-US" sz="1800" dirty="0" err="1" smtClean="0">
                <a:latin typeface="Courier"/>
                <a:cs typeface="Courier"/>
              </a:rPr>
              <a:t>Iy</a:t>
            </a:r>
            <a:r>
              <a:rPr lang="en-US" sz="1800" dirty="0" smtClean="0">
                <a:latin typeface="Courier"/>
                <a:cs typeface="Courier"/>
              </a:rPr>
              <a:t>]</a:t>
            </a:r>
            <a:r>
              <a:rPr lang="en-US" sz="1800" dirty="0">
                <a:latin typeface="Courier"/>
                <a:cs typeface="Courier"/>
              </a:rPr>
              <a:t>[Ix][1][1])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da-DK" sz="1800" dirty="0">
                <a:latin typeface="Courier"/>
                <a:cs typeface="Courier"/>
              </a:rPr>
              <a:t>for </a:t>
            </a:r>
            <a:r>
              <a:rPr lang="da-DK" sz="1800" dirty="0" smtClean="0">
                <a:latin typeface="Courier"/>
                <a:cs typeface="Courier"/>
              </a:rPr>
              <a:t>(…) { </a:t>
            </a:r>
            <a:r>
              <a:rPr lang="en-US" sz="1800" dirty="0" smtClean="0">
                <a:latin typeface="Courier"/>
                <a:cs typeface="Courier"/>
              </a:rPr>
              <a:t>… 					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image pixel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 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;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for (…) { … 								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// for each direction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b="1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pixel_avg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+= pixels[</a:t>
            </a:r>
            <a:r>
              <a:rPr lang="en-US" sz="1800" dirty="0" err="1">
                <a:latin typeface="Courier"/>
                <a:cs typeface="Courier"/>
              </a:rPr>
              <a:t>ri</a:t>
            </a:r>
            <a:r>
              <a:rPr lang="en-US" sz="1800" dirty="0">
                <a:latin typeface="Courier"/>
                <a:cs typeface="Courier"/>
              </a:rPr>
              <a:t>][</a:t>
            </a:r>
            <a:r>
              <a:rPr lang="en-US" sz="1800" dirty="0" err="1">
                <a:latin typeface="Courier"/>
                <a:cs typeface="Courier"/>
              </a:rPr>
              <a:t>rj</a:t>
            </a:r>
            <a:r>
              <a:rPr lang="en-US" sz="1800" dirty="0">
                <a:latin typeface="Courier"/>
                <a:cs typeface="Courier"/>
              </a:rPr>
              <a:t>][</a:t>
            </a:r>
            <a:r>
              <a:rPr lang="en-US" sz="1800" dirty="0" err="1">
                <a:latin typeface="Courier"/>
                <a:cs typeface="Courier"/>
              </a:rPr>
              <a:t>rl</a:t>
            </a:r>
            <a:r>
              <a:rPr lang="en-US" sz="1800" dirty="0">
                <a:latin typeface="Courier"/>
                <a:cs typeface="Courier"/>
              </a:rPr>
              <a:t>][</a:t>
            </a:r>
            <a:r>
              <a:rPr lang="en-US" sz="1800" dirty="0" err="1">
                <a:latin typeface="Courier"/>
                <a:cs typeface="Courier"/>
              </a:rPr>
              <a:t>rm</a:t>
            </a:r>
            <a:r>
              <a:rPr lang="en-US" sz="1800" dirty="0" smtClean="0">
                <a:latin typeface="Courier"/>
                <a:cs typeface="Courier"/>
              </a:rPr>
              <a:t>]; …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1800" dirty="0">
                <a:solidFill>
                  <a:srgbClr val="008000"/>
                </a:solidFill>
                <a:latin typeface="Courier"/>
                <a:cs typeface="Courier"/>
              </a:rPr>
              <a:t>/ integrate </a:t>
            </a:r>
            <a:r>
              <a:rPr lang="en-US" sz="1800" dirty="0" smtClean="0">
                <a:solidFill>
                  <a:srgbClr val="008000"/>
                </a:solidFill>
                <a:latin typeface="Courier"/>
                <a:cs typeface="Courier"/>
              </a:rPr>
              <a:t>pixel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} …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Rendered</a:t>
            </a:r>
            <a:r>
              <a:rPr lang="en-US" sz="1800" dirty="0">
                <a:latin typeface="Courier"/>
                <a:cs typeface="Courier"/>
              </a:rPr>
              <a:t>[</a:t>
            </a:r>
            <a:r>
              <a:rPr lang="en-US" sz="1800" dirty="0" err="1">
                <a:latin typeface="Courier"/>
                <a:cs typeface="Courier"/>
              </a:rPr>
              <a:t>i</a:t>
            </a:r>
            <a:r>
              <a:rPr lang="en-US" sz="1800" dirty="0">
                <a:latin typeface="Courier"/>
                <a:cs typeface="Courier"/>
              </a:rPr>
              <a:t>][j][0][0] = </a:t>
            </a:r>
            <a:r>
              <a:rPr lang="en-US" sz="1800" b="1" dirty="0">
                <a:solidFill>
                  <a:srgbClr val="008000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pixel_avg</a:t>
            </a:r>
            <a:r>
              <a:rPr lang="en-US" sz="1800" dirty="0">
                <a:latin typeface="Courier"/>
                <a:cs typeface="Courier"/>
              </a:rPr>
              <a:t>)</a:t>
            </a:r>
            <a:r>
              <a:rPr lang="en-US" sz="1800" dirty="0" smtClean="0">
                <a:latin typeface="Courier"/>
                <a:cs typeface="Courier"/>
              </a:rPr>
              <a:t>; …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Ok.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	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 Compile error.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return 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move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latin typeface="Courier"/>
                <a:cs typeface="Courier"/>
              </a:rPr>
              <a:t>Radiance&lt;</a:t>
            </a:r>
            <a:r>
              <a:rPr lang="en-US" sz="1800" b="1" dirty="0" err="1" smtClean="0">
                <a:latin typeface="Courier"/>
                <a:cs typeface="Courier"/>
              </a:rPr>
              <a:t>PixelType</a:t>
            </a:r>
            <a:r>
              <a:rPr lang="en-US" sz="1800" b="1" dirty="0" smtClean="0">
                <a:latin typeface="Courier"/>
                <a:cs typeface="Courier"/>
              </a:rPr>
              <a:t>&gt;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move</a:t>
            </a:r>
            <a:r>
              <a:rPr lang="en-US" sz="1800" dirty="0">
                <a:latin typeface="Courier"/>
                <a:cs typeface="Courier"/>
              </a:rPr>
              <a:t>(Rendered), Ix, </a:t>
            </a:r>
            <a:r>
              <a:rPr lang="en-US" sz="1800" dirty="0" err="1">
                <a:latin typeface="Courier"/>
                <a:cs typeface="Courier"/>
              </a:rPr>
              <a:t>Iy</a:t>
            </a:r>
            <a:r>
              <a:rPr lang="en-US" sz="1800" dirty="0">
                <a:latin typeface="Courier"/>
                <a:cs typeface="Courier"/>
              </a:rPr>
              <a:t>));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7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STL: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common_type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4"/>
            <a:ext cx="8692444" cy="439043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</a:t>
            </a:r>
            <a:r>
              <a:rPr lang="en-US" sz="1800" dirty="0" smtClean="0">
                <a:latin typeface="Courier"/>
                <a:cs typeface="Courier"/>
              </a:rPr>
              <a:t>oncept </a:t>
            </a:r>
            <a:r>
              <a:rPr lang="en-US" sz="1800" b="1" dirty="0" smtClean="0">
                <a:latin typeface="Courier"/>
                <a:cs typeface="Courier"/>
              </a:rPr>
              <a:t>Common</a:t>
            </a:r>
            <a:r>
              <a:rPr lang="en-US" sz="1800" dirty="0" smtClean="0">
                <a:latin typeface="Courier"/>
                <a:cs typeface="Courier"/>
              </a:rPr>
              <a:t>&lt;</a:t>
            </a:r>
            <a:r>
              <a:rPr lang="en-US" sz="1800" dirty="0" err="1">
                <a:latin typeface="Courier"/>
                <a:cs typeface="Courier"/>
              </a:rPr>
              <a:t>typename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T, </a:t>
            </a:r>
            <a:r>
              <a:rPr lang="en-US" sz="1800" dirty="0" err="1" smtClean="0">
                <a:latin typeface="Courier"/>
                <a:cs typeface="Courier"/>
              </a:rPr>
              <a:t>typename</a:t>
            </a:r>
            <a:r>
              <a:rPr lang="en-US" sz="1800" dirty="0" smtClean="0">
                <a:latin typeface="Courier"/>
                <a:cs typeface="Courier"/>
              </a:rPr>
              <a:t> U&gt; =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requires { </a:t>
            </a:r>
            <a:r>
              <a:rPr lang="en-US" sz="1800" b="1" dirty="0" err="1" smtClean="0">
                <a:latin typeface="Courier"/>
                <a:cs typeface="Courier"/>
              </a:rPr>
              <a:t>common_type</a:t>
            </a:r>
            <a:r>
              <a:rPr lang="en-US" sz="1800" b="1" dirty="0">
                <a:latin typeface="Courier"/>
                <a:cs typeface="Courier"/>
              </a:rPr>
              <a:t>&lt;</a:t>
            </a:r>
            <a:r>
              <a:rPr lang="en-US" sz="1800" dirty="0">
                <a:latin typeface="Courier"/>
                <a:cs typeface="Courier"/>
              </a:rPr>
              <a:t>T, U</a:t>
            </a:r>
            <a:r>
              <a:rPr lang="en-US" sz="1800" b="1" dirty="0" smtClean="0">
                <a:latin typeface="Courier"/>
                <a:cs typeface="Courier"/>
              </a:rPr>
              <a:t>&gt;::type</a:t>
            </a:r>
            <a:r>
              <a:rPr lang="en-US" sz="1800" dirty="0" smtClean="0">
                <a:latin typeface="Courier"/>
                <a:cs typeface="Courier"/>
              </a:rPr>
              <a:t>;    axiom (…) { … } };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template&lt;</a:t>
            </a:r>
            <a:r>
              <a:rPr lang="en-US" sz="1800" dirty="0" err="1" smtClean="0">
                <a:latin typeface="Courier"/>
                <a:cs typeface="Courier"/>
              </a:rPr>
              <a:t>typename</a:t>
            </a:r>
            <a:r>
              <a:rPr lang="en-US" sz="1800" dirty="0" smtClean="0">
                <a:latin typeface="Courier"/>
                <a:cs typeface="Courier"/>
              </a:rPr>
              <a:t> </a:t>
            </a:r>
            <a:r>
              <a:rPr lang="en-US" sz="1800" dirty="0">
                <a:latin typeface="Courier"/>
                <a:cs typeface="Courier"/>
              </a:rPr>
              <a:t>T, </a:t>
            </a:r>
            <a:r>
              <a:rPr lang="en-US" sz="1800" dirty="0" err="1">
                <a:latin typeface="Courier"/>
                <a:cs typeface="Courier"/>
              </a:rPr>
              <a:t>typename</a:t>
            </a:r>
            <a:r>
              <a:rPr lang="en-US" sz="1800" dirty="0">
                <a:latin typeface="Courier"/>
                <a:cs typeface="Courier"/>
              </a:rPr>
              <a:t> U&gt;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r</a:t>
            </a:r>
            <a:r>
              <a:rPr lang="en-US" sz="1800" dirty="0" smtClean="0">
                <a:latin typeface="Courier"/>
                <a:cs typeface="Courier"/>
              </a:rPr>
              <a:t>equires </a:t>
            </a:r>
            <a:r>
              <a:rPr lang="en-US" sz="1800" b="1" dirty="0" smtClean="0">
                <a:latin typeface="Courier"/>
                <a:cs typeface="Courier"/>
              </a:rPr>
              <a:t>Common</a:t>
            </a:r>
            <a:r>
              <a:rPr lang="en-US" sz="1800" dirty="0" smtClean="0">
                <a:latin typeface="Courier"/>
                <a:cs typeface="Courier"/>
              </a:rPr>
              <a:t>&lt;T, U&gt; &amp;&amp; …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v</a:t>
            </a:r>
            <a:r>
              <a:rPr lang="en-US" sz="1800" dirty="0" smtClean="0">
                <a:latin typeface="Courier"/>
                <a:cs typeface="Courier"/>
              </a:rPr>
              <a:t>oid </a:t>
            </a:r>
            <a:r>
              <a:rPr lang="en-US" sz="1800" b="1" dirty="0" err="1" smtClean="0">
                <a:latin typeface="Courier"/>
                <a:cs typeface="Courier"/>
              </a:rPr>
              <a:t>gen_func</a:t>
            </a:r>
            <a:r>
              <a:rPr lang="en-US" sz="1800" dirty="0" smtClean="0">
                <a:latin typeface="Courier"/>
                <a:cs typeface="Courier"/>
              </a:rPr>
              <a:t>(…) {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b="1" dirty="0" err="1" smtClean="0">
                <a:solidFill>
                  <a:srgbClr val="008000"/>
                </a:solidFill>
                <a:latin typeface="Courier"/>
                <a:cs typeface="Courier"/>
              </a:rPr>
              <a:t>common_type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&lt;T, U&gt;</a:t>
            </a:r>
            <a:r>
              <a:rPr lang="en-US" sz="1800" dirty="0" smtClean="0">
                <a:latin typeface="Courier"/>
                <a:cs typeface="Courier"/>
              </a:rPr>
              <a:t>::</a:t>
            </a:r>
            <a:r>
              <a:rPr lang="en-US" sz="1800" dirty="0">
                <a:latin typeface="Courier"/>
                <a:cs typeface="Courier"/>
              </a:rPr>
              <a:t>type </a:t>
            </a:r>
            <a:r>
              <a:rPr lang="en-US" sz="1800" dirty="0" smtClean="0">
                <a:latin typeface="Courier"/>
                <a:cs typeface="Courier"/>
              </a:rPr>
              <a:t>…					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Ok.</a:t>
            </a:r>
            <a:endParaRPr lang="en-US" sz="1800" b="1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b="1" dirty="0" err="1">
                <a:solidFill>
                  <a:srgbClr val="F61D31"/>
                </a:solidFill>
                <a:latin typeface="Courier"/>
                <a:cs typeface="Courier"/>
              </a:rPr>
              <a:t>common_type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&lt;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int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&gt;</a:t>
            </a:r>
            <a:r>
              <a:rPr lang="en-US" sz="1800" dirty="0">
                <a:latin typeface="Courier"/>
                <a:cs typeface="Courier"/>
              </a:rPr>
              <a:t>::type </a:t>
            </a:r>
            <a:r>
              <a:rPr lang="en-US" sz="1800" dirty="0" smtClean="0">
                <a:latin typeface="Courier"/>
                <a:cs typeface="Courier"/>
              </a:rPr>
              <a:t>…		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// Error.</a:t>
            </a:r>
            <a:endParaRPr lang="en-US" sz="18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common_type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&lt;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int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, double&gt;</a:t>
            </a:r>
            <a:r>
              <a:rPr lang="en-US" sz="1800" dirty="0" smtClean="0">
                <a:latin typeface="Courier"/>
                <a:cs typeface="Courier"/>
              </a:rPr>
              <a:t>::type …			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/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 Error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.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b="1" dirty="0" err="1">
                <a:solidFill>
                  <a:srgbClr val="F61D31"/>
                </a:solidFill>
                <a:latin typeface="Courier"/>
                <a:cs typeface="Courier"/>
              </a:rPr>
              <a:t>common_type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&lt;</a:t>
            </a:r>
            <a:r>
              <a:rPr lang="en-US" sz="1800" b="1" dirty="0" err="1" smtClean="0">
                <a:solidFill>
                  <a:srgbClr val="F61D31"/>
                </a:solidFill>
                <a:latin typeface="Courier"/>
                <a:cs typeface="Courier"/>
              </a:rPr>
              <a:t>int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, double, char&gt;</a:t>
            </a:r>
            <a:r>
              <a:rPr lang="en-US" sz="1800" dirty="0">
                <a:latin typeface="Courier"/>
                <a:cs typeface="Courier"/>
              </a:rPr>
              <a:t>::type </a:t>
            </a:r>
            <a:r>
              <a:rPr lang="en-US" sz="1800" dirty="0" smtClean="0">
                <a:latin typeface="Courier"/>
                <a:cs typeface="Courier"/>
              </a:rPr>
              <a:t>…	</a:t>
            </a:r>
            <a:r>
              <a:rPr lang="en-US" sz="1800" b="1" dirty="0">
                <a:solidFill>
                  <a:srgbClr val="F61D31"/>
                </a:solidFill>
                <a:latin typeface="Courier"/>
                <a:cs typeface="Courier"/>
              </a:rPr>
              <a:t>// Error</a:t>
            </a:r>
            <a:r>
              <a:rPr lang="en-US" sz="1800" b="1" dirty="0" smtClean="0">
                <a:solidFill>
                  <a:srgbClr val="F61D31"/>
                </a:solidFill>
                <a:latin typeface="Courier"/>
                <a:cs typeface="Courier"/>
              </a:rPr>
              <a:t>.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92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Weak Hiding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49866" y="1697607"/>
            <a:ext cx="6725356" cy="348348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7132" y="4264919"/>
            <a:ext cx="1312335" cy="414776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51294" y="3379485"/>
            <a:ext cx="976484" cy="299157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8444" y="2977317"/>
            <a:ext cx="1270000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06879" y="3961531"/>
            <a:ext cx="2709334" cy="71816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24660" y="1797591"/>
            <a:ext cx="5846229" cy="3241343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53388" y="1410746"/>
            <a:ext cx="917222" cy="386845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17131" y="2127993"/>
            <a:ext cx="5254979" cy="39793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5771444" y="2671823"/>
            <a:ext cx="2723446" cy="1152857"/>
          </a:xfrm>
          <a:prstGeom prst="wedgeRoundRectCallout">
            <a:avLst>
              <a:gd name="adj1" fmla="val -132294"/>
              <a:gd name="adj2" fmla="val 32128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Foo2&lt;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T&gt;::foo()</a:t>
            </a:r>
            <a:r>
              <a:rPr lang="en-US" sz="2000" b="1" dirty="0">
                <a:solidFill>
                  <a:srgbClr val="008000"/>
                </a:solidFill>
                <a:cs typeface="Courier"/>
              </a:rPr>
              <a:t> </a:t>
            </a:r>
            <a:endParaRPr lang="en-US" sz="2000" b="1" dirty="0" smtClean="0">
              <a:solidFill>
                <a:srgbClr val="008000"/>
              </a:solidFill>
              <a:cs typeface="Courier"/>
            </a:endParaRPr>
          </a:p>
          <a:p>
            <a:pPr algn="ctr"/>
            <a:r>
              <a:rPr lang="en-US" sz="2000" b="1" dirty="0">
                <a:solidFill>
                  <a:srgbClr val="008000"/>
                </a:solidFill>
                <a:cs typeface="Courier"/>
              </a:rPr>
              <a:t>s</a:t>
            </a:r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hould weakly hide 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::foo()!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206068" y="4074757"/>
            <a:ext cx="2288822" cy="604938"/>
          </a:xfrm>
          <a:prstGeom prst="wedgeRoundRectCallout">
            <a:avLst>
              <a:gd name="adj1" fmla="val -193878"/>
              <a:gd name="adj2" fmla="val 23299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8000"/>
                </a:solidFill>
                <a:cs typeface="Courier"/>
              </a:rPr>
              <a:t>A</a:t>
            </a:r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ccept the call </a:t>
            </a:r>
            <a:r>
              <a:rPr lang="en-US" sz="2000" b="1" dirty="0">
                <a:solidFill>
                  <a:srgbClr val="008000"/>
                </a:solidFill>
                <a:latin typeface="Courier"/>
                <a:cs typeface="Courier"/>
              </a:rPr>
              <a:t>foo</a:t>
            </a:r>
            <a:r>
              <a:rPr lang="en-US" sz="2000" b="1" dirty="0" smtClean="0">
                <a:solidFill>
                  <a:srgbClr val="008000"/>
                </a:solidFill>
                <a:latin typeface="Courier"/>
                <a:cs typeface="Courier"/>
              </a:rPr>
              <a:t>(1)</a:t>
            </a:r>
            <a:r>
              <a:rPr lang="en-US" sz="2000" b="1" dirty="0">
                <a:solidFill>
                  <a:srgbClr val="008000"/>
                </a:solidFill>
                <a:cs typeface="Courier"/>
              </a:rPr>
              <a:t>!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196626" y="3678641"/>
            <a:ext cx="3883373" cy="120085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28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66" y="274638"/>
            <a:ext cx="8390467" cy="1143000"/>
          </a:xfrm>
        </p:spPr>
        <p:txBody>
          <a:bodyPr/>
          <a:lstStyle/>
          <a:p>
            <a:r>
              <a:rPr lang="en-US" dirty="0" smtClean="0"/>
              <a:t>The Weak Hiding Scoping Rule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2556" y="3462912"/>
            <a:ext cx="4444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Result:</a:t>
            </a:r>
            <a:r>
              <a:rPr lang="en-US" sz="2400" dirty="0" smtClean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Binds </a:t>
            </a:r>
            <a:r>
              <a:rPr lang="en-US" b="1" dirty="0">
                <a:latin typeface="Courier"/>
                <a:cs typeface="Courier"/>
              </a:rPr>
              <a:t>foo()</a:t>
            </a:r>
            <a:r>
              <a:rPr lang="en-US" dirty="0"/>
              <a:t> to </a:t>
            </a:r>
            <a:r>
              <a:rPr lang="en-US" b="1" dirty="0">
                <a:latin typeface="Courier"/>
                <a:cs typeface="Courier"/>
              </a:rPr>
              <a:t>::foo()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21543" y="2402101"/>
            <a:ext cx="4322235" cy="3068696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8810" y="4747913"/>
            <a:ext cx="1102080" cy="2675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08666" y="3935878"/>
            <a:ext cx="850899" cy="26112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16998" y="3639681"/>
            <a:ext cx="1168446" cy="29619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321" y="4442935"/>
            <a:ext cx="2709334" cy="61938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96337" y="2530306"/>
            <a:ext cx="4148663" cy="2837919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25332" y="5062321"/>
            <a:ext cx="719667" cy="304317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77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6337" y="4197003"/>
            <a:ext cx="3189107" cy="992318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6337" y="3935877"/>
            <a:ext cx="3527773" cy="1373693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43" y="1166461"/>
            <a:ext cx="6723959" cy="909389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8" y="2691231"/>
            <a:ext cx="3627489" cy="684432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52999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80" y="1417638"/>
            <a:ext cx="6467668" cy="8747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Weak Hiding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3104445"/>
            <a:ext cx="8229601" cy="2257778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Implementation = </a:t>
            </a:r>
            <a:r>
              <a:rPr lang="en-US" sz="2400" b="1" dirty="0" smtClean="0">
                <a:solidFill>
                  <a:srgbClr val="000000"/>
                </a:solidFill>
              </a:rPr>
              <a:t>Two-Stage Name Binding (Bind</a:t>
            </a:r>
            <a:r>
              <a:rPr lang="en-US" sz="2400" b="1" baseline="50000" dirty="0" smtClean="0">
                <a:solidFill>
                  <a:srgbClr val="000000"/>
                </a:solidFill>
              </a:rPr>
              <a:t>x2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Bind with inner </a:t>
            </a:r>
            <a:r>
              <a:rPr lang="en-US" sz="2000" dirty="0">
                <a:solidFill>
                  <a:srgbClr val="000000"/>
                </a:solidFill>
              </a:rPr>
              <a:t>scope: </a:t>
            </a:r>
            <a:r>
              <a:rPr lang="en-US" sz="2000" dirty="0" smtClean="0">
                <a:solidFill>
                  <a:srgbClr val="000000"/>
                </a:solidFill>
              </a:rPr>
              <a:t>		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s1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Bind with outer scope:</a:t>
            </a:r>
            <a:r>
              <a:rPr lang="en-US" sz="2000" dirty="0">
                <a:solidFill>
                  <a:srgbClr val="000000"/>
                </a:solidFill>
              </a:rPr>
              <a:t>		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s2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b="1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  <a:sym typeface="Wingdings"/>
              </a:rPr>
              <a:t>Bind</a:t>
            </a:r>
            <a:r>
              <a:rPr lang="en-US" sz="2400" baseline="30000" dirty="0">
                <a:solidFill>
                  <a:srgbClr val="000000"/>
                </a:solidFill>
                <a:sym typeface="Wingdings"/>
              </a:rPr>
              <a:t>x2</a:t>
            </a:r>
            <a:r>
              <a:rPr lang="en-US" sz="2400" dirty="0">
                <a:solidFill>
                  <a:srgbClr val="000000"/>
                </a:solidFill>
                <a:sym typeface="Wingdings"/>
              </a:rPr>
              <a:t> r</a:t>
            </a: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epeats name binding under different contexts.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8" y="2410487"/>
            <a:ext cx="6445090" cy="441109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386142" y="1417638"/>
            <a:ext cx="3300635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09008" y="2420632"/>
            <a:ext cx="3492548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Bind</a:t>
            </a:r>
            <a:r>
              <a:rPr lang="en-US" baseline="50000" dirty="0" smtClean="0">
                <a:solidFill>
                  <a:srgbClr val="000000"/>
                </a:solidFill>
              </a:rPr>
              <a:t>x2</a:t>
            </a:r>
            <a:r>
              <a:rPr lang="en-US" dirty="0" smtClean="0"/>
              <a:t> for </a:t>
            </a:r>
            <a:r>
              <a:rPr lang="en-US" dirty="0"/>
              <a:t>C++ Concepts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417639"/>
            <a:ext cx="8565444" cy="4621918"/>
          </a:xfrm>
        </p:spPr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</a:rPr>
              <a:t>Within </a:t>
            </a:r>
            <a:r>
              <a:rPr lang="en-US" sz="2400" b="1" dirty="0">
                <a:solidFill>
                  <a:srgbClr val="000000"/>
                </a:solidFill>
              </a:rPr>
              <a:t>restricted scope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up to the outermost restricted scope.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Disables ADL and some qualified name lookups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457200" lvl="1" indent="0">
              <a:buNone/>
            </a:pPr>
            <a:endParaRPr lang="en-US" sz="1000" dirty="0">
              <a:solidFill>
                <a:srgbClr val="000000"/>
              </a:solidFill>
            </a:endParaRPr>
          </a:p>
          <a:p>
            <a:pPr marL="514350" indent="-457200"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</a:rPr>
              <a:t>In surrounding scope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normal lookup – including ADL. 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26987" y="2754858"/>
            <a:ext cx="4322235" cy="27269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concept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template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94254" y="4843617"/>
            <a:ext cx="1102080" cy="267534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01415" y="4017470"/>
            <a:ext cx="898918" cy="261125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20327" y="3797198"/>
            <a:ext cx="1139562" cy="18532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Foo2&lt;T&gt;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83765" y="4496305"/>
            <a:ext cx="2709334" cy="71816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01781" y="2895969"/>
            <a:ext cx="4148663" cy="2483294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130776" y="5026485"/>
            <a:ext cx="719667" cy="351192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::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4" name="Curved Connector 33"/>
          <p:cNvCxnSpPr/>
          <p:nvPr/>
        </p:nvCxnSpPr>
        <p:spPr>
          <a:xfrm>
            <a:off x="4020212" y="1635948"/>
            <a:ext cx="3134121" cy="2583276"/>
          </a:xfrm>
          <a:prstGeom prst="curvedConnector3">
            <a:avLst>
              <a:gd name="adj1" fmla="val 155357"/>
            </a:avLst>
          </a:prstGeom>
          <a:ln w="44450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>
            <a:off x="3678723" y="2991556"/>
            <a:ext cx="1515531" cy="990970"/>
          </a:xfrm>
          <a:prstGeom prst="curvedConnector3">
            <a:avLst>
              <a:gd name="adj1" fmla="val 58380"/>
            </a:avLst>
          </a:prstGeom>
          <a:ln w="44450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8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/>
              <a:t>B</a:t>
            </a:r>
            <a:r>
              <a:rPr lang="en-US" sz="2400" dirty="0" smtClean="0"/>
              <a:t>inds </a:t>
            </a:r>
            <a:r>
              <a:rPr lang="en-US" sz="2400" b="1" dirty="0"/>
              <a:t>a </a:t>
            </a:r>
            <a:r>
              <a:rPr lang="en-US" sz="2400" b="1" i="1" dirty="0"/>
              <a:t>reference</a:t>
            </a:r>
            <a:r>
              <a:rPr lang="en-US" sz="2400" b="1" dirty="0"/>
              <a:t> </a:t>
            </a:r>
            <a:r>
              <a:rPr lang="en-US" sz="2400" dirty="0"/>
              <a:t>to </a:t>
            </a:r>
            <a:r>
              <a:rPr lang="en-US" sz="2400" b="1" dirty="0"/>
              <a:t>a </a:t>
            </a:r>
            <a:r>
              <a:rPr lang="en-US" sz="2400" b="1" i="1" dirty="0" smtClean="0"/>
              <a:t>declaration</a:t>
            </a:r>
            <a:r>
              <a:rPr lang="en-US" sz="2400" dirty="0" smtClean="0"/>
              <a:t>.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36889" y="2095664"/>
            <a:ext cx="6674555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oncept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P&gt;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=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(P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a, 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b) {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 }</a:t>
            </a: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oid 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) { }</a:t>
            </a:r>
          </a:p>
          <a:p>
            <a:endParaRPr lang="en-US" sz="2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2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emplate&lt;</a:t>
            </a:r>
            <a:r>
              <a:rPr lang="en-US" sz="2000" b="1" dirty="0" smtClean="0">
                <a:solidFill>
                  <a:srgbClr val="000000"/>
                </a:solidFill>
                <a:latin typeface="Courier"/>
                <a:cs typeface="Courier"/>
              </a:rPr>
              <a:t>Foo2</a:t>
            </a:r>
            <a:r>
              <a:rPr lang="en-US" sz="20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20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(T a, T b) {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(a, b);</a:t>
            </a: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(1);		</a:t>
            </a:r>
            <a:endParaRPr lang="en-US" sz="2000" b="1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49771" y="3159542"/>
            <a:ext cx="3358440" cy="350003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47334" y="4988439"/>
            <a:ext cx="3160885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/>
          <p:cNvSpPr/>
          <p:nvPr/>
        </p:nvSpPr>
        <p:spPr>
          <a:xfrm rot="5400000" flipH="1">
            <a:off x="5209763" y="3057989"/>
            <a:ext cx="2040562" cy="2243665"/>
          </a:xfrm>
          <a:prstGeom prst="uturnArrow">
            <a:avLst>
              <a:gd name="adj1" fmla="val 7271"/>
              <a:gd name="adj2" fmla="val 8194"/>
              <a:gd name="adj3" fmla="val 11103"/>
              <a:gd name="adj4" fmla="val 21233"/>
              <a:gd name="adj5" fmla="val 9622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31556" y="2547220"/>
            <a:ext cx="1686277" cy="32451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-Turn Arrow 14"/>
          <p:cNvSpPr/>
          <p:nvPr/>
        </p:nvSpPr>
        <p:spPr>
          <a:xfrm rot="5400000" flipH="1">
            <a:off x="5265557" y="2291094"/>
            <a:ext cx="2761540" cy="3076232"/>
          </a:xfrm>
          <a:prstGeom prst="uturnArrow">
            <a:avLst>
              <a:gd name="adj1" fmla="val 5846"/>
              <a:gd name="adj2" fmla="val 6661"/>
              <a:gd name="adj3" fmla="val 10175"/>
              <a:gd name="adj4" fmla="val 21233"/>
              <a:gd name="adj5" fmla="val 22881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558ED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1666" y="2376492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31556" y="3022823"/>
            <a:ext cx="47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28889"/>
            <a:ext cx="8229600" cy="4459111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Understanding current name binding mechanisms: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Argument-dependent lookup.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C++ Operators.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 cross-language analysis.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/>
              <a:t>Exploring concepts designs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Understanding the </a:t>
            </a:r>
            <a:r>
              <a:rPr lang="en-US" sz="2000" dirty="0" smtClean="0"/>
              <a:t>current limitations.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Exploring new solutions:</a:t>
            </a:r>
          </a:p>
          <a:p>
            <a:pPr lvl="2">
              <a:buFont typeface="Wingdings" charset="2"/>
              <a:buChar char="§"/>
            </a:pPr>
            <a:r>
              <a:rPr lang="en-US" sz="1600" dirty="0">
                <a:solidFill>
                  <a:srgbClr val="D9D9D9"/>
                </a:solidFill>
              </a:rPr>
              <a:t>w</a:t>
            </a:r>
            <a:r>
              <a:rPr lang="en-US" sz="1600" dirty="0" smtClean="0">
                <a:solidFill>
                  <a:srgbClr val="D9D9D9"/>
                </a:solidFill>
              </a:rPr>
              <a:t>eak hiding, </a:t>
            </a:r>
          </a:p>
          <a:p>
            <a:pPr lvl="2">
              <a:buFont typeface="Wingdings" charset="2"/>
              <a:buChar char="§"/>
            </a:pPr>
            <a:r>
              <a:rPr lang="en-US" sz="1600" dirty="0" smtClean="0">
                <a:solidFill>
                  <a:srgbClr val="D9D9D9"/>
                </a:solidFill>
              </a:rPr>
              <a:t>2-Stage </a:t>
            </a:r>
            <a:r>
              <a:rPr lang="en-US" sz="1600" dirty="0">
                <a:solidFill>
                  <a:srgbClr val="D9D9D9"/>
                </a:solidFill>
              </a:rPr>
              <a:t>n</a:t>
            </a:r>
            <a:r>
              <a:rPr lang="en-US" sz="1600" dirty="0" smtClean="0">
                <a:solidFill>
                  <a:srgbClr val="D9D9D9"/>
                </a:solidFill>
              </a:rPr>
              <a:t>ame binding, and </a:t>
            </a:r>
          </a:p>
          <a:p>
            <a:pPr lvl="2">
              <a:buFont typeface="Wingdings" charset="2"/>
              <a:buChar char="§"/>
            </a:pPr>
            <a:r>
              <a:rPr lang="en-US" sz="1600" dirty="0"/>
              <a:t>p</a:t>
            </a:r>
            <a:r>
              <a:rPr lang="en-US" sz="1600" dirty="0" smtClean="0"/>
              <a:t>arameterized weak hiding.</a:t>
            </a:r>
          </a:p>
          <a:p>
            <a:pPr marL="0" indent="0">
              <a:buNone/>
            </a:pPr>
            <a:endParaRPr lang="en-US" sz="1000" dirty="0" smtClean="0"/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D9D9D9"/>
                </a:solidFill>
              </a:rPr>
              <a:t>Simplifying compiler </a:t>
            </a:r>
            <a:r>
              <a:rPr lang="en-US" sz="2400" dirty="0">
                <a:solidFill>
                  <a:srgbClr val="D9D9D9"/>
                </a:solidFill>
              </a:rPr>
              <a:t>d</a:t>
            </a:r>
            <a:r>
              <a:rPr lang="en-US" sz="2400" dirty="0" smtClean="0">
                <a:solidFill>
                  <a:srgbClr val="D9D9D9"/>
                </a:solidFill>
              </a:rPr>
              <a:t>esigns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3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26987" y="2754858"/>
            <a:ext cx="4322235" cy="27269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concept Foo2&lt;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1415" y="4260287"/>
            <a:ext cx="870696" cy="261125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83764" y="4811889"/>
            <a:ext cx="3597013" cy="40258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83764" y="3129267"/>
            <a:ext cx="3597013" cy="66604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84174"/>
              <a:gd name="adj2" fmla="val 820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Current C++ Concepts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Reject!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211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26987" y="2754858"/>
            <a:ext cx="4322235" cy="2726977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concept Foo2&lt;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b="1" dirty="0" smtClean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01415" y="4260287"/>
            <a:ext cx="856585" cy="261125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83764" y="4811889"/>
            <a:ext cx="3597013" cy="402580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83764" y="3129267"/>
            <a:ext cx="3597013" cy="666044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84174"/>
              <a:gd name="adj2" fmla="val 820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Proposed Extension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Accept!</a:t>
            </a:r>
            <a:endParaRPr lang="en-US" sz="2000" b="1" dirty="0">
              <a:solidFill>
                <a:srgbClr val="008000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162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2231287"/>
            <a:ext cx="6467668" cy="8747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45" y="3224136"/>
            <a:ext cx="6445090" cy="441109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624666" y="2192459"/>
            <a:ext cx="3330223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2444" y="2648806"/>
            <a:ext cx="1590869" cy="44861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704145" y="1417639"/>
            <a:ext cx="1143000" cy="465666"/>
          </a:xfrm>
          <a:prstGeom prst="wedgeRoundRectCallout">
            <a:avLst>
              <a:gd name="adj1" fmla="val 149829"/>
              <a:gd name="adj2" fmla="val 11595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False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787444" y="1417639"/>
            <a:ext cx="1716458" cy="465666"/>
          </a:xfrm>
          <a:prstGeom prst="wedgeRoundRectCallout">
            <a:avLst>
              <a:gd name="adj1" fmla="val -59947"/>
              <a:gd name="adj2" fmla="val 217543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Repeat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bind</a:t>
            </a:r>
            <a:endParaRPr lang="en-US" sz="2000" b="1" baseline="-25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119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2231287"/>
            <a:ext cx="6467668" cy="8747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52444" y="2648806"/>
            <a:ext cx="1590869" cy="44861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704145" y="1417639"/>
            <a:ext cx="1143000" cy="465666"/>
          </a:xfrm>
          <a:prstGeom prst="wedgeRoundRectCallout">
            <a:avLst>
              <a:gd name="adj1" fmla="val 149829"/>
              <a:gd name="adj2" fmla="val 11595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False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ounded Rectangular Callout 20"/>
          <p:cNvSpPr/>
          <p:nvPr/>
        </p:nvSpPr>
        <p:spPr>
          <a:xfrm>
            <a:off x="457199" y="4535523"/>
            <a:ext cx="3522133" cy="792230"/>
          </a:xfrm>
          <a:prstGeom prst="wedgeRoundRectCallout">
            <a:avLst>
              <a:gd name="adj1" fmla="val 93395"/>
              <a:gd name="adj2" fmla="val 33137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Not Current C++ Concepts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 or bind to unintended!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6787444" y="1417639"/>
            <a:ext cx="1716458" cy="465666"/>
          </a:xfrm>
          <a:prstGeom prst="wedgeRoundRectCallout">
            <a:avLst>
              <a:gd name="adj1" fmla="val -59947"/>
              <a:gd name="adj2" fmla="val 217543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Repeat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bind</a:t>
            </a:r>
            <a:endParaRPr lang="en-US" sz="2000" b="1" baseline="-25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24666" y="2192459"/>
            <a:ext cx="3330223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2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97" y="2231286"/>
            <a:ext cx="7910871" cy="908681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85</a:t>
            </a:fld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2644423" y="1417639"/>
            <a:ext cx="3550354" cy="465667"/>
          </a:xfrm>
          <a:prstGeom prst="wedgeRoundRectCallout">
            <a:avLst>
              <a:gd name="adj1" fmla="val 5382"/>
              <a:gd name="adj2" fmla="val 118526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temporary change in ambiguity 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704145" y="1417639"/>
            <a:ext cx="1143000" cy="465666"/>
          </a:xfrm>
          <a:prstGeom prst="wedgeRoundRectCallout">
            <a:avLst>
              <a:gd name="adj1" fmla="val 149829"/>
              <a:gd name="adj2" fmla="val 11595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True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29390" y="2691348"/>
            <a:ext cx="1679224" cy="44861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65867" y="2192459"/>
            <a:ext cx="4876799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/>
          <p:cNvSpPr/>
          <p:nvPr/>
        </p:nvSpPr>
        <p:spPr>
          <a:xfrm>
            <a:off x="6353368" y="1417639"/>
            <a:ext cx="2427112" cy="465666"/>
          </a:xfrm>
          <a:prstGeom prst="wedgeRoundRectCallout">
            <a:avLst>
              <a:gd name="adj1" fmla="val -41342"/>
              <a:gd name="adj2" fmla="val 226634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Do not repeat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bind</a:t>
            </a:r>
            <a:endParaRPr lang="en-US" sz="2000" b="1" baseline="-25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Rectangle 31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ounded Rectangular Callout 20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92556"/>
              <a:gd name="adj2" fmla="val 31355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Current C++ Concepts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Reject!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2419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2231287"/>
            <a:ext cx="6467668" cy="8747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NOT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86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33334" y="2648806"/>
            <a:ext cx="1679224" cy="44861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704145" y="1417639"/>
            <a:ext cx="1143000" cy="465666"/>
          </a:xfrm>
          <a:prstGeom prst="wedgeRoundRectCallout">
            <a:avLst>
              <a:gd name="adj1" fmla="val 149829"/>
              <a:gd name="adj2" fmla="val 11595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True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353368" y="1417639"/>
            <a:ext cx="2427112" cy="465666"/>
          </a:xfrm>
          <a:prstGeom prst="wedgeRoundRectCallout">
            <a:avLst>
              <a:gd name="adj1" fmla="val -68086"/>
              <a:gd name="adj2" fmla="val 250876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Do not repeat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bind</a:t>
            </a:r>
            <a:endParaRPr lang="en-US" sz="2000" b="1" baseline="-25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24666" y="2192459"/>
            <a:ext cx="3330223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ounded Rectangular Callout 20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92556"/>
              <a:gd name="adj2" fmla="val 33137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Not Current C++ Concepts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Accept!</a:t>
            </a:r>
            <a:endParaRPr lang="en-US" sz="2000" b="1" dirty="0">
              <a:solidFill>
                <a:srgbClr val="008000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3368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2231287"/>
            <a:ext cx="6467668" cy="874726"/>
          </a:xfrm>
          <a:prstGeom prst="rect">
            <a:avLst/>
          </a:prstGeom>
          <a:ln w="25400">
            <a:solidFill>
              <a:srgbClr val="008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Inner Scope Ambiguity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</a:t>
            </a:r>
            <a:r>
              <a:rPr lang="en-US" sz="2400" dirty="0" smtClean="0">
                <a:solidFill>
                  <a:srgbClr val="000000"/>
                </a:solidFill>
              </a:rPr>
              <a:t>hen ambiguity IS NOT an error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87</a:t>
            </a:fld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04145" y="1417639"/>
            <a:ext cx="1143000" cy="465666"/>
          </a:xfrm>
          <a:prstGeom prst="wedgeRoundRectCallout">
            <a:avLst>
              <a:gd name="adj1" fmla="val 149829"/>
              <a:gd name="adj2" fmla="val 115950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52444" y="2648806"/>
            <a:ext cx="1590869" cy="448619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6787444" y="1417639"/>
            <a:ext cx="1716458" cy="465666"/>
          </a:xfrm>
          <a:prstGeom prst="wedgeRoundRectCallout">
            <a:avLst>
              <a:gd name="adj1" fmla="val -59947"/>
              <a:gd name="adj2" fmla="val 217543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Repeat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bind</a:t>
            </a:r>
            <a:endParaRPr lang="en-US" sz="2000" b="1" baseline="-25000" dirty="0" smtClean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24666" y="2192459"/>
            <a:ext cx="3330223" cy="45634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ounded Rectangular Callout 20"/>
          <p:cNvSpPr/>
          <p:nvPr/>
        </p:nvSpPr>
        <p:spPr>
          <a:xfrm>
            <a:off x="457200" y="4535523"/>
            <a:ext cx="3479800" cy="792230"/>
          </a:xfrm>
          <a:prstGeom prst="wedgeRoundRectCallout">
            <a:avLst>
              <a:gd name="adj1" fmla="val 88514"/>
              <a:gd name="adj2" fmla="val 34918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Not Current C++ Concepts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>
                <a:solidFill>
                  <a:srgbClr val="F61D31"/>
                </a:solidFill>
                <a:cs typeface="Courier"/>
              </a:rPr>
              <a:t>A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ccept unintended </a:t>
            </a:r>
            <a:r>
              <a:rPr lang="en-US" sz="2000" b="1" dirty="0">
                <a:solidFill>
                  <a:srgbClr val="F61D31"/>
                </a:solidFill>
                <a:cs typeface="Courier"/>
              </a:rPr>
              <a:t>a</a:t>
            </a:r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mbiguity!</a:t>
            </a:r>
            <a:endParaRPr lang="en-US" sz="2000" b="1" dirty="0">
              <a:solidFill>
                <a:srgbClr val="F61D31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599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Ambiguity for C++ Concepts: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What is the most desirable?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71312" y="1417638"/>
            <a:ext cx="8215488" cy="4057473"/>
          </a:xfrm>
        </p:spPr>
        <p:txBody>
          <a:bodyPr/>
          <a:lstStyle/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Ambiguity IS an error, always?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Ambiguity IS NOT an error, always?</a:t>
            </a: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0000"/>
                </a:solidFill>
              </a:rPr>
              <a:t>A middle ground option?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353368" y="1534319"/>
            <a:ext cx="2427112" cy="697972"/>
          </a:xfrm>
          <a:prstGeom prst="wedgeRoundRectCallout">
            <a:avLst>
              <a:gd name="adj1" fmla="val -110528"/>
              <a:gd name="adj2" fmla="val 9464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Rejects desirable, or binds to undesirable</a:t>
            </a:r>
            <a:endParaRPr lang="en-US" sz="2000" b="1" baseline="-25000" dirty="0" smtClean="0">
              <a:solidFill>
                <a:srgbClr val="F61D31"/>
              </a:solidFill>
              <a:latin typeface="Courier"/>
              <a:cs typeface="Courier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6353368" y="2462743"/>
            <a:ext cx="2427112" cy="465666"/>
          </a:xfrm>
          <a:prstGeom prst="wedgeRoundRectCallout">
            <a:avLst>
              <a:gd name="adj1" fmla="val -87853"/>
              <a:gd name="adj2" fmla="val -27912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61D31"/>
                </a:solidFill>
                <a:cs typeface="Courier"/>
              </a:rPr>
              <a:t>Accepts undesirable</a:t>
            </a:r>
            <a:endParaRPr lang="en-US" sz="2000" b="1" baseline="-25000" dirty="0" smtClean="0">
              <a:solidFill>
                <a:srgbClr val="F61D31"/>
              </a:solidFill>
              <a:latin typeface="Courier"/>
              <a:cs typeface="Couri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b, 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r>
              <a:rPr lang="en-US" sz="1600" dirty="0" smtClean="0">
                <a:solidFill>
                  <a:srgbClr val="F61D3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 smtClean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ular Callout 9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92975"/>
              <a:gd name="adj2" fmla="val 33137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Proposed Extension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Accept only desirable! (?)</a:t>
            </a:r>
            <a:endParaRPr lang="en-US" sz="2000" b="1" dirty="0">
              <a:solidFill>
                <a:srgbClr val="008000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483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71312" y="1417638"/>
            <a:ext cx="8215488" cy="4057473"/>
          </a:xfrm>
        </p:spPr>
        <p:txBody>
          <a:bodyPr/>
          <a:lstStyle/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Ambiguity IS NOT an error, when in restricted scope.</a:t>
            </a:r>
          </a:p>
          <a:p>
            <a:pPr lvl="1">
              <a:buFont typeface="Wingdings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Similar to </a:t>
            </a:r>
            <a:r>
              <a:rPr lang="en-US" sz="2000" dirty="0" err="1">
                <a:solidFill>
                  <a:srgbClr val="000000"/>
                </a:solidFill>
              </a:rPr>
              <a:t>multimethods</a:t>
            </a:r>
            <a:r>
              <a:rPr lang="en-US" sz="2000" dirty="0">
                <a:solidFill>
                  <a:srgbClr val="000000"/>
                </a:solidFill>
              </a:rPr>
              <a:t> proposal </a:t>
            </a:r>
            <a:r>
              <a:rPr lang="en-US" sz="2000" dirty="0" smtClean="0">
                <a:solidFill>
                  <a:srgbClr val="000000"/>
                </a:solidFill>
              </a:rPr>
              <a:t>N2216.</a:t>
            </a:r>
            <a:endParaRPr lang="en-US" sz="1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Ambiguity IS an error, otherwise.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Ambiguity for C++ Concepts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Our proposed extension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89</a:t>
            </a:fld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995333" y="3212937"/>
            <a:ext cx="3953889" cy="238917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oncept Foo2&lt;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&gt; {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(P,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void 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, P)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template&lt;Foo2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T&gt; 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gen_func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 a,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 b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	foo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(b, b)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r>
              <a:rPr lang="en-US" sz="1600" dirty="0">
                <a:solidFill>
                  <a:srgbClr val="F61D3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foo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(b)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rgbClr val="F61D3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4777" y="4564006"/>
            <a:ext cx="790223" cy="228778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5298096" y="5034734"/>
            <a:ext cx="3064695" cy="352711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ectangle 20"/>
          <p:cNvSpPr/>
          <p:nvPr/>
        </p:nvSpPr>
        <p:spPr>
          <a:xfrm>
            <a:off x="5298096" y="3575250"/>
            <a:ext cx="3290472" cy="583537"/>
          </a:xfrm>
          <a:prstGeom prst="rect">
            <a:avLst/>
          </a:prstGeom>
          <a:noFill/>
          <a:ln w="952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ular Callout 9"/>
          <p:cNvSpPr/>
          <p:nvPr/>
        </p:nvSpPr>
        <p:spPr>
          <a:xfrm>
            <a:off x="457200" y="4535523"/>
            <a:ext cx="3366912" cy="792230"/>
          </a:xfrm>
          <a:prstGeom prst="wedgeRoundRectCallout">
            <a:avLst>
              <a:gd name="adj1" fmla="val 92137"/>
              <a:gd name="adj2" fmla="val 34918"/>
              <a:gd name="adj3" fmla="val 16667"/>
            </a:avLst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 smtClean="0">
                <a:solidFill>
                  <a:schemeClr val="tx1"/>
                </a:solidFill>
                <a:cs typeface="Courier"/>
              </a:rPr>
              <a:t>Proposed Extension</a:t>
            </a:r>
            <a:r>
              <a:rPr lang="en-US" sz="2000" b="1" dirty="0" smtClean="0">
                <a:solidFill>
                  <a:schemeClr val="tx1"/>
                </a:solidFill>
                <a:cs typeface="Courier"/>
              </a:rPr>
              <a:t>: </a:t>
            </a:r>
          </a:p>
          <a:p>
            <a:pPr algn="ctr"/>
            <a:r>
              <a:rPr lang="en-US" sz="2000" b="1" dirty="0" smtClean="0">
                <a:solidFill>
                  <a:srgbClr val="008000"/>
                </a:solidFill>
                <a:cs typeface="Courier"/>
              </a:rPr>
              <a:t>Accept only desirable!</a:t>
            </a:r>
            <a:endParaRPr lang="en-US" sz="2000" b="1" dirty="0">
              <a:solidFill>
                <a:srgbClr val="008000"/>
              </a:solidFill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4999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51000" y="2095664"/>
            <a:ext cx="5799667" cy="359833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v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oid foo();</a:t>
            </a:r>
          </a:p>
          <a:p>
            <a:endParaRPr lang="en-US" sz="20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</a:t>
            </a:r>
            <a:r>
              <a:rPr lang="en-US" sz="2000" dirty="0" err="1">
                <a:solidFill>
                  <a:schemeClr val="tx1"/>
                </a:solidFill>
                <a:latin typeface="Courier"/>
                <a:cs typeface="Courier"/>
              </a:rPr>
              <a:t>s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truct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X {};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              void foo(</a:t>
            </a:r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X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n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amespace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 { void foo(</a:t>
            </a:r>
            <a:r>
              <a:rPr lang="en-US" sz="2000" dirty="0" err="1" smtClean="0">
                <a:solidFill>
                  <a:schemeClr val="tx1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); }</a:t>
            </a:r>
          </a:p>
          <a:p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void test(</a:t>
            </a:r>
            <a:r>
              <a:rPr lang="en-US" sz="2000" b="1" dirty="0" err="1" smtClean="0">
                <a:solidFill>
                  <a:schemeClr val="tx1"/>
                </a:solidFill>
                <a:latin typeface="Courier"/>
                <a:cs typeface="Courier"/>
              </a:rPr>
              <a:t>adl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::X x)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using 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ns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::foo;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	foo(x);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} </a:t>
            </a:r>
            <a:endParaRPr lang="en-US" sz="20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Binding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2223" y="1112893"/>
            <a:ext cx="85654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dirty="0" smtClean="0">
                <a:solidFill>
                  <a:srgbClr val="000000"/>
                </a:solidFill>
              </a:rPr>
              <a:t>epends on </a:t>
            </a:r>
            <a:r>
              <a:rPr lang="en-US" sz="2400" b="1" dirty="0" smtClean="0">
                <a:solidFill>
                  <a:srgbClr val="000000"/>
                </a:solidFill>
              </a:rPr>
              <a:t>a scope</a:t>
            </a:r>
            <a:r>
              <a:rPr lang="en-US" sz="2400" dirty="0" smtClean="0">
                <a:solidFill>
                  <a:srgbClr val="000000"/>
                </a:solidFill>
              </a:rPr>
              <a:t>, nested or combined with other scopes.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87223" y="4988440"/>
            <a:ext cx="1100666" cy="31044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47334" y="4692110"/>
            <a:ext cx="2709333" cy="606776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90625" y="3757954"/>
            <a:ext cx="2387598" cy="383822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61066" y="2236775"/>
            <a:ext cx="5125155" cy="3369731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56668" y="4685052"/>
            <a:ext cx="917222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86221" y="2236775"/>
            <a:ext cx="917222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::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78223" y="3739608"/>
            <a:ext cx="917222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ns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43025" y="2852020"/>
            <a:ext cx="2079975" cy="654755"/>
          </a:xfrm>
          <a:prstGeom prst="rect">
            <a:avLst/>
          </a:prstGeom>
          <a:noFill/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23000" y="2833675"/>
            <a:ext cx="917222" cy="402168"/>
          </a:xfrm>
          <a:prstGeom prst="rect">
            <a:avLst/>
          </a:prstGeom>
          <a:solidFill>
            <a:srgbClr val="000090"/>
          </a:solidFill>
          <a:ln w="254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adl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14" grpId="0" animBg="1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Revisiting </a:t>
            </a:r>
            <a:r>
              <a:rPr lang="en-US" dirty="0" err="1" smtClean="0">
                <a:solidFill>
                  <a:srgbClr val="000000"/>
                </a:solidFill>
              </a:rPr>
              <a:t>Hinnant’s</a:t>
            </a:r>
            <a:r>
              <a:rPr lang="en-US" dirty="0" smtClean="0">
                <a:solidFill>
                  <a:srgbClr val="000000"/>
                </a:solidFill>
              </a:rPr>
              <a:t> Example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Cf. C++ standard documents: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C</a:t>
            </a:r>
            <a:r>
              <a:rPr lang="en-US" sz="2000" dirty="0"/>
              <a:t>++ Library Reflector </a:t>
            </a:r>
            <a:r>
              <a:rPr lang="en-US" sz="2000" dirty="0" smtClean="0"/>
              <a:t>message </a:t>
            </a:r>
            <a:r>
              <a:rPr lang="en-US" sz="2000" dirty="0" err="1" smtClean="0"/>
              <a:t>c</a:t>
            </a:r>
            <a:r>
              <a:rPr lang="en-US" sz="2000" dirty="0" err="1"/>
              <a:t>++</a:t>
            </a:r>
            <a:r>
              <a:rPr lang="en-US" sz="2000" dirty="0"/>
              <a:t>std-lib-</a:t>
            </a:r>
            <a:r>
              <a:rPr lang="en-US" sz="2000" dirty="0" smtClean="0"/>
              <a:t>20050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N2576:  “</a:t>
            </a:r>
            <a:r>
              <a:rPr lang="en-US" sz="2000" i="1" dirty="0" smtClean="0"/>
              <a:t>Type</a:t>
            </a:r>
            <a:r>
              <a:rPr lang="en-US" sz="2000" i="1" dirty="0"/>
              <a:t>-Soundness and Optimization in the </a:t>
            </a:r>
            <a:r>
              <a:rPr lang="en-US" sz="2000" i="1" dirty="0" smtClean="0"/>
              <a:t>Concepts Proposal</a:t>
            </a:r>
            <a:r>
              <a:rPr lang="en-US" sz="2000" dirty="0" smtClean="0"/>
              <a:t>”, Douglas </a:t>
            </a:r>
            <a:r>
              <a:rPr lang="en-US" sz="2000" dirty="0" err="1" smtClean="0"/>
              <a:t>Gregor</a:t>
            </a:r>
            <a:r>
              <a:rPr lang="en-US" sz="2000" dirty="0" smtClean="0"/>
              <a:t>, March 2008.</a:t>
            </a:r>
          </a:p>
          <a:p>
            <a:pPr>
              <a:buFont typeface="Wingdings" charset="2"/>
              <a:buChar char="v"/>
            </a:pPr>
            <a:r>
              <a:rPr lang="en-US" sz="2400" u="sng" dirty="0" smtClean="0"/>
              <a:t>Question</a:t>
            </a:r>
            <a:r>
              <a:rPr lang="en-US" sz="2400" dirty="0" smtClean="0"/>
              <a:t>: </a:t>
            </a:r>
            <a:r>
              <a:rPr lang="en-US" sz="2400" b="1" dirty="0" smtClean="0"/>
              <a:t>How to type-check constrained templates?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14867" y="3231444"/>
            <a:ext cx="8503355" cy="2652889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template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class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requires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DefaultConstructible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&lt;T&gt; &amp;&amp;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::Addable&lt;T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&amp;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::Convertible&lt;T::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result_type,T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&gt; &amp;&amp;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::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CopyConstructible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&lt;T&gt;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test()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s1;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s2;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s3 = s1 + s2 + T() + T() + T();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main()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{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test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&lt;string&gt;()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 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2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Hinnant’s</a:t>
            </a:r>
            <a:r>
              <a:rPr lang="en-US" dirty="0" smtClean="0">
                <a:solidFill>
                  <a:srgbClr val="000000"/>
                </a:solidFill>
              </a:rPr>
              <a:t> Example: Problem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/>
              <a:t>The desired (optimized) output 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is observed with unconstrained templates, but 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i</a:t>
            </a:r>
            <a:r>
              <a:rPr lang="en-US" sz="2000" dirty="0" smtClean="0"/>
              <a:t>s not observed with constrained templates.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2775" y="2427110"/>
            <a:ext cx="6265335" cy="3485446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auto concept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Addable&lt;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U=T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}</a:t>
            </a:r>
            <a:endParaRPr lang="en-US" sz="1600" dirty="0" smtClean="0">
              <a:solidFill>
                <a:schemeClr val="tx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class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requires …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::Addable&lt;T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test()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s1;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s2;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s3 = s1 + s2 + T() + T() + T();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main() {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test&lt;string&gt;()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74556" y="1667068"/>
            <a:ext cx="234244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</a:rPr>
              <a:t>Unconstrained:</a:t>
            </a:r>
          </a:p>
          <a:p>
            <a:endParaRPr lang="en-US" sz="1000" b="1" u="sng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8000"/>
                </a:solidFill>
              </a:rPr>
              <a:t>lv </a:t>
            </a:r>
            <a:r>
              <a:rPr lang="en-US" b="1" dirty="0">
                <a:solidFill>
                  <a:srgbClr val="008000"/>
                </a:solidFill>
              </a:rPr>
              <a:t>string + lv string</a:t>
            </a:r>
          </a:p>
          <a:p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string += </a:t>
            </a:r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string</a:t>
            </a:r>
          </a:p>
          <a:p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string += </a:t>
            </a:r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string</a:t>
            </a:r>
          </a:p>
          <a:p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string += </a:t>
            </a:r>
            <a:r>
              <a:rPr lang="en-US" b="1" dirty="0" err="1">
                <a:solidFill>
                  <a:srgbClr val="008000"/>
                </a:solidFill>
              </a:rPr>
              <a:t>rv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string</a:t>
            </a:r>
          </a:p>
          <a:p>
            <a:pPr lvl="2"/>
            <a:endParaRPr lang="en-US" b="1" dirty="0" smtClean="0">
              <a:solidFill>
                <a:srgbClr val="008000"/>
              </a:solidFill>
            </a:endParaRPr>
          </a:p>
          <a:p>
            <a:r>
              <a:rPr lang="en-US" b="1" u="sng" dirty="0" smtClean="0">
                <a:solidFill>
                  <a:srgbClr val="000000"/>
                </a:solidFill>
              </a:rPr>
              <a:t>Constrained:</a:t>
            </a:r>
          </a:p>
          <a:p>
            <a:endParaRPr lang="en-US" sz="1000" b="1" dirty="0" smtClean="0">
              <a:solidFill>
                <a:srgbClr val="008000"/>
              </a:solidFill>
            </a:endParaRPr>
          </a:p>
          <a:p>
            <a:r>
              <a:rPr lang="en-US" b="1" dirty="0">
                <a:solidFill>
                  <a:srgbClr val="008000"/>
                </a:solidFill>
              </a:rPr>
              <a:t>lv string + lv string</a:t>
            </a:r>
          </a:p>
          <a:p>
            <a:r>
              <a:rPr lang="en-US" b="1" dirty="0" smtClean="0">
                <a:solidFill>
                  <a:srgbClr val="F61D31"/>
                </a:solidFill>
              </a:rPr>
              <a:t>lv </a:t>
            </a:r>
            <a:r>
              <a:rPr lang="en-US" b="1" dirty="0">
                <a:solidFill>
                  <a:srgbClr val="F61D31"/>
                </a:solidFill>
              </a:rPr>
              <a:t>string </a:t>
            </a:r>
            <a:r>
              <a:rPr lang="en-US" b="1" dirty="0" smtClean="0">
                <a:solidFill>
                  <a:srgbClr val="F61D31"/>
                </a:solidFill>
              </a:rPr>
              <a:t>+ lv </a:t>
            </a:r>
            <a:r>
              <a:rPr lang="en-US" b="1" dirty="0">
                <a:solidFill>
                  <a:srgbClr val="F61D31"/>
                </a:solidFill>
              </a:rPr>
              <a:t>string</a:t>
            </a:r>
          </a:p>
          <a:p>
            <a:r>
              <a:rPr lang="en-US" b="1" dirty="0" smtClean="0">
                <a:solidFill>
                  <a:srgbClr val="F61D31"/>
                </a:solidFill>
              </a:rPr>
              <a:t>lv </a:t>
            </a:r>
            <a:r>
              <a:rPr lang="en-US" b="1" dirty="0">
                <a:solidFill>
                  <a:srgbClr val="F61D31"/>
                </a:solidFill>
              </a:rPr>
              <a:t>string </a:t>
            </a:r>
            <a:r>
              <a:rPr lang="en-US" b="1" dirty="0" smtClean="0">
                <a:solidFill>
                  <a:srgbClr val="F61D31"/>
                </a:solidFill>
              </a:rPr>
              <a:t>+ lv </a:t>
            </a:r>
            <a:r>
              <a:rPr lang="en-US" b="1" dirty="0">
                <a:solidFill>
                  <a:srgbClr val="F61D31"/>
                </a:solidFill>
              </a:rPr>
              <a:t>string</a:t>
            </a:r>
          </a:p>
          <a:p>
            <a:r>
              <a:rPr lang="en-US" b="1" dirty="0" smtClean="0">
                <a:solidFill>
                  <a:srgbClr val="F61D31"/>
                </a:solidFill>
              </a:rPr>
              <a:t>lv </a:t>
            </a:r>
            <a:r>
              <a:rPr lang="en-US" b="1" dirty="0">
                <a:solidFill>
                  <a:srgbClr val="F61D31"/>
                </a:solidFill>
              </a:rPr>
              <a:t>string </a:t>
            </a:r>
            <a:r>
              <a:rPr lang="en-US" b="1" dirty="0" smtClean="0">
                <a:solidFill>
                  <a:srgbClr val="F61D31"/>
                </a:solidFill>
              </a:rPr>
              <a:t>+ lv string</a:t>
            </a:r>
            <a:endParaRPr lang="en-US" b="1" dirty="0">
              <a:solidFill>
                <a:srgbClr val="F61D31"/>
              </a:solidFill>
            </a:endParaRPr>
          </a:p>
          <a:p>
            <a:pPr lvl="2"/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0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Hinnant’s</a:t>
            </a:r>
            <a:r>
              <a:rPr lang="en-US" dirty="0" smtClean="0">
                <a:solidFill>
                  <a:srgbClr val="000000"/>
                </a:solidFill>
              </a:rPr>
              <a:t> Example in Pictures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0400" y="1551156"/>
            <a:ext cx="7128933" cy="1227668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auto concept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Addable&lt;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 = 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3435527"/>
            <a:ext cx="7823200" cy="215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Hinnant’s</a:t>
            </a:r>
            <a:r>
              <a:rPr lang="en-US" dirty="0" smtClean="0">
                <a:solidFill>
                  <a:srgbClr val="000000"/>
                </a:solidFill>
              </a:rPr>
              <a:t> Example: Solution 1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/>
              <a:t>Manual Introduction of Overloads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0400" y="1551156"/>
            <a:ext cx="7907866" cy="1871494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auto concept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RVAddable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 = 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U&amp;&amp;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T&amp;&amp;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T&amp;&amp;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U&amp;&amp;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6" y="4006145"/>
            <a:ext cx="7988300" cy="2146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Hinnant’s</a:t>
            </a:r>
            <a:r>
              <a:rPr lang="en-US" dirty="0" smtClean="0">
                <a:solidFill>
                  <a:srgbClr val="000000"/>
                </a:solidFill>
              </a:rPr>
              <a:t> Example: Solution 2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/>
              <a:t>“Eliminating” Forwarding Functions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0400" y="1551155"/>
            <a:ext cx="7886700" cy="2272955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auto concept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LateAddable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 = 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&amp;,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oncept_map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LateAddable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string 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string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&amp; x, T </a:t>
            </a:r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&amp; y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{ return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x + y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}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4000500"/>
            <a:ext cx="7962900" cy="2159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01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Revisiting the Proposed Solutions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Manual  introduction of overloads: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“Eliminating” forwarding functions: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89" y="4212167"/>
            <a:ext cx="7625644" cy="2067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89" y="1544638"/>
            <a:ext cx="7625644" cy="204886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3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 “Sweet Middle” Alternative?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0777" y="4206521"/>
            <a:ext cx="2991556" cy="1961445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 smtClean="0">
                <a:solidFill>
                  <a:srgbClr val="000000"/>
                </a:solidFill>
                <a:cs typeface="Arial"/>
              </a:rPr>
              <a:t>SweetAddable</a:t>
            </a:r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&lt;T&gt; Requirement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perator+(T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&amp;, T&amp;&amp;)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(T&amp;&amp;, T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&amp;)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000090"/>
                </a:solidFill>
                <a:cs typeface="Arial"/>
              </a:rPr>
              <a:t>(ANY)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49334" y="4206521"/>
            <a:ext cx="3598334" cy="1961445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User-defined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string</a:t>
            </a:r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 class</a:t>
            </a:r>
            <a:endParaRPr lang="en-US" sz="10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perator+(string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&amp;, string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&amp;)</a:t>
            </a: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operator+(string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&amp;,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, string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operator+(string&amp;&amp;,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string&amp;&amp;)</a:t>
            </a:r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1868" y="4161365"/>
            <a:ext cx="1278467" cy="2006601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Constrained Templates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s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1 + T()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err="1">
                <a:solidFill>
                  <a:srgbClr val="000000"/>
                </a:solidFill>
                <a:cs typeface="Arial"/>
              </a:rPr>
              <a:t>r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value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 + T()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err="1">
                <a:solidFill>
                  <a:srgbClr val="000000"/>
                </a:solidFill>
                <a:cs typeface="Arial"/>
              </a:rPr>
              <a:t>rvalue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 +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s2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4968521"/>
            <a:ext cx="973667" cy="98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21556" y="5315654"/>
            <a:ext cx="1608666" cy="654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21556" y="5459588"/>
            <a:ext cx="776111" cy="129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2500" y="5067299"/>
            <a:ext cx="769056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94667" y="5758744"/>
            <a:ext cx="1806222" cy="21166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62500" y="5417255"/>
            <a:ext cx="769056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660400" y="1240711"/>
            <a:ext cx="7886700" cy="258340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auto concept </a:t>
            </a:r>
            <a:r>
              <a:rPr lang="en-US" sz="1600" b="1" dirty="0" err="1" smtClean="0">
                <a:solidFill>
                  <a:schemeClr val="tx1"/>
                </a:solidFill>
                <a:latin typeface="Courier"/>
                <a:cs typeface="Courier"/>
              </a:rPr>
              <a:t>SweetAddable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&lt;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T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U = 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typename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;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U&amp;&amp;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T&amp;&amp;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&amp;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);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oncept_map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SweetAddable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string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Courier"/>
                <a:cs typeface="Courier"/>
              </a:rPr>
              <a:t>typedef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string result type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&amp; 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U&amp;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&amp; 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return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x + y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result_type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operator+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T&amp;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&amp; x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1600" b="1" dirty="0">
                <a:solidFill>
                  <a:schemeClr val="tx1"/>
                </a:solidFill>
                <a:latin typeface="Courier"/>
                <a:cs typeface="Courier"/>
              </a:rPr>
              <a:t>U </a:t>
            </a:r>
            <a:r>
              <a:rPr lang="en-US" sz="1600" b="1" dirty="0" err="1">
                <a:solidFill>
                  <a:schemeClr val="tx1"/>
                </a:solidFill>
                <a:latin typeface="Courier"/>
                <a:cs typeface="Courier"/>
              </a:rPr>
              <a:t>const</a:t>
            </a:r>
            <a:r>
              <a:rPr lang="en-US" sz="1600" b="1" dirty="0" smtClean="0">
                <a:solidFill>
                  <a:schemeClr val="tx1"/>
                </a:solidFill>
                <a:latin typeface="Courier"/>
                <a:cs typeface="Courier"/>
              </a:rPr>
              <a:t>&amp; y</a:t>
            </a:r>
            <a:r>
              <a:rPr lang="en-US" sz="1600" dirty="0" smtClean="0">
                <a:solidFill>
                  <a:schemeClr val="tx1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 return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x + y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76611" y="5417254"/>
            <a:ext cx="924278" cy="34149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62500" y="5075766"/>
            <a:ext cx="924278" cy="68297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96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7332" y="5151745"/>
            <a:ext cx="1044223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8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 “Sweet Middle” Example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2400" dirty="0" smtClean="0">
                <a:solidFill>
                  <a:srgbClr val="000000"/>
                </a:solidFill>
              </a:rPr>
              <a:t>Minimizing and clarifying template constraints </a:t>
            </a:r>
            <a:endParaRPr lang="en-US" sz="2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112893"/>
            <a:ext cx="8489244" cy="49266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0777" y="4206521"/>
            <a:ext cx="2991556" cy="1961445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err="1" smtClean="0">
                <a:solidFill>
                  <a:srgbClr val="000000"/>
                </a:solidFill>
                <a:cs typeface="Arial"/>
              </a:rPr>
              <a:t>SweetAddable</a:t>
            </a:r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&lt;T&gt; Requirement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perator+(T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&amp;, T&amp;&amp;)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(T&amp;&amp;, T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&amp;)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1600" dirty="0" smtClean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smtClean="0">
                <a:solidFill>
                  <a:srgbClr val="000090"/>
                </a:solidFill>
                <a:cs typeface="Arial"/>
              </a:rPr>
              <a:t>(ANY)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49334" y="4206521"/>
            <a:ext cx="3598334" cy="1961445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User-defined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string</a:t>
            </a:r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 class</a:t>
            </a:r>
            <a:endParaRPr lang="en-US" sz="10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perator+(string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&amp;, string 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&amp;)</a:t>
            </a: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operator+(string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&amp;,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, string </a:t>
            </a:r>
            <a:r>
              <a:rPr lang="en-US" sz="1600" dirty="0" err="1">
                <a:solidFill>
                  <a:srgbClr val="000000"/>
                </a:solidFill>
                <a:cs typeface="Arial"/>
              </a:rPr>
              <a:t>const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&amp;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operator+(string&amp;&amp;,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string&amp;&amp;)</a:t>
            </a:r>
            <a:endParaRPr lang="en-US" sz="1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1868" y="4161365"/>
            <a:ext cx="1278467" cy="2006601"/>
          </a:xfrm>
          <a:prstGeom prst="roundRect">
            <a:avLst>
              <a:gd name="adj" fmla="val 75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cs typeface="Arial"/>
              </a:rPr>
              <a:t>Constrained Templates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</a:rPr>
              <a:t>s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1 + T()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err="1">
                <a:solidFill>
                  <a:srgbClr val="000000"/>
                </a:solidFill>
                <a:cs typeface="Arial"/>
              </a:rPr>
              <a:t>r</a:t>
            </a:r>
            <a:r>
              <a:rPr lang="en-US" sz="1600" dirty="0" err="1" smtClean="0">
                <a:solidFill>
                  <a:srgbClr val="000000"/>
                </a:solidFill>
                <a:cs typeface="Arial"/>
              </a:rPr>
              <a:t>value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 + T()</a:t>
            </a: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  <a:p>
            <a:pPr algn="ctr"/>
            <a:r>
              <a:rPr lang="en-US" sz="1600" dirty="0" err="1">
                <a:solidFill>
                  <a:srgbClr val="000000"/>
                </a:solidFill>
                <a:cs typeface="Arial"/>
              </a:rPr>
              <a:t>rvalue</a:t>
            </a:r>
            <a:r>
              <a:rPr lang="en-US" sz="1600" dirty="0">
                <a:solidFill>
                  <a:srgbClr val="000000"/>
                </a:solidFill>
                <a:cs typeface="Arial"/>
              </a:rPr>
              <a:t> + </a:t>
            </a:r>
            <a:r>
              <a:rPr lang="en-US" sz="1600" dirty="0" smtClean="0">
                <a:solidFill>
                  <a:srgbClr val="000000"/>
                </a:solidFill>
                <a:cs typeface="Arial"/>
              </a:rPr>
              <a:t>s2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 smtClean="0">
              <a:solidFill>
                <a:srgbClr val="000000"/>
              </a:solidFill>
              <a:cs typeface="Arial"/>
            </a:endParaRPr>
          </a:p>
          <a:p>
            <a:pPr algn="ctr"/>
            <a:endParaRPr lang="en-US" sz="500" dirty="0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4968521"/>
            <a:ext cx="973667" cy="98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21556" y="5315654"/>
            <a:ext cx="1608666" cy="6547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721556" y="5459588"/>
            <a:ext cx="776111" cy="129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2500" y="5067299"/>
            <a:ext cx="769056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894667" y="5758744"/>
            <a:ext cx="1806222" cy="21166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762500" y="5417255"/>
            <a:ext cx="769056" cy="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57200" y="1544638"/>
            <a:ext cx="8215488" cy="2364140"/>
          </a:xfrm>
          <a:prstGeom prst="roundRect">
            <a:avLst>
              <a:gd name="adj" fmla="val 7943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template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class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T&gt;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	requires … 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std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:</a:t>
            </a:r>
            <a:r>
              <a:rPr lang="en-US" sz="1600" b="1" dirty="0" err="1" smtClean="0">
                <a:solidFill>
                  <a:srgbClr val="000000"/>
                </a:solidFill>
                <a:latin typeface="Courier"/>
                <a:cs typeface="Courier"/>
              </a:rPr>
              <a:t>SweetAddable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&lt;T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&gt;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void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test() 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s1;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s2;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	T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s3 = s1 +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() + T() + </a:t>
            </a:r>
            <a:r>
              <a:rPr lang="en-US" sz="1600" b="1" dirty="0" smtClean="0">
                <a:solidFill>
                  <a:srgbClr val="000000"/>
                </a:solidFill>
                <a:latin typeface="Courier"/>
                <a:cs typeface="Courier"/>
              </a:rPr>
              <a:t>s2;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 main() { 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test&lt;string&gt;()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; </a:t>
            </a:r>
            <a:r>
              <a:rPr lang="en-US" sz="1600" dirty="0" smtClean="0">
                <a:solidFill>
                  <a:srgbClr val="000000"/>
                </a:solidFill>
                <a:latin typeface="Courier"/>
                <a:cs typeface="Courier"/>
              </a:rPr>
              <a:t>}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76611" y="5417254"/>
            <a:ext cx="924278" cy="34149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62500" y="5075766"/>
            <a:ext cx="924278" cy="68297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97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469445" y="2839154"/>
            <a:ext cx="1179690" cy="364067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332" y="5151745"/>
            <a:ext cx="1044223" cy="242490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Current C++ Concepts: Problem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417638"/>
            <a:ext cx="8489244" cy="4113918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Clarity is penalized.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Minimal requirement specification leads to </a:t>
            </a:r>
            <a:r>
              <a:rPr lang="en-US" sz="2000" b="1" dirty="0" smtClean="0">
                <a:solidFill>
                  <a:srgbClr val="000000"/>
                </a:solidFill>
              </a:rPr>
              <a:t>ambiguity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which </a:t>
            </a:r>
            <a:r>
              <a:rPr lang="en-US" sz="2000" b="1" dirty="0" smtClean="0">
                <a:solidFill>
                  <a:srgbClr val="000000"/>
                </a:solidFill>
              </a:rPr>
              <a:t>is an error </a:t>
            </a:r>
            <a:r>
              <a:rPr lang="en-US" sz="2000" dirty="0" smtClean="0">
                <a:solidFill>
                  <a:srgbClr val="000000"/>
                </a:solidFill>
              </a:rPr>
              <a:t>in a constrained template definition, 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even though </a:t>
            </a:r>
            <a:r>
              <a:rPr lang="en-US" sz="2000" b="1" dirty="0" smtClean="0">
                <a:solidFill>
                  <a:srgbClr val="000000"/>
                </a:solidFill>
              </a:rPr>
              <a:t>instantiation guarantees single matches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Limited control over candidate sets.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Either </a:t>
            </a:r>
            <a:r>
              <a:rPr lang="en-US" sz="2000" b="1" dirty="0" smtClean="0">
                <a:solidFill>
                  <a:srgbClr val="000000"/>
                </a:solidFill>
              </a:rPr>
              <a:t>one or all</a:t>
            </a:r>
            <a:r>
              <a:rPr lang="en-US" sz="2000" dirty="0" smtClean="0">
                <a:solidFill>
                  <a:srgbClr val="000000"/>
                </a:solidFill>
              </a:rPr>
              <a:t> possible candidates.</a:t>
            </a:r>
          </a:p>
          <a:p>
            <a:pPr lvl="1">
              <a:buFont typeface="Wingdings" charset="2"/>
              <a:buChar char="§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>
                <a:solidFill>
                  <a:srgbClr val="000000"/>
                </a:solidFill>
              </a:rPr>
              <a:t>The “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weet middle” alternative is not allowed.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10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C++ Concepts: Proposed Extension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1312" y="1417638"/>
            <a:ext cx="8489244" cy="4113918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sz="2400" b="1" dirty="0" smtClean="0">
                <a:solidFill>
                  <a:srgbClr val="000000"/>
                </a:solidFill>
              </a:rPr>
              <a:t>Ambiguity is not an error</a:t>
            </a:r>
            <a:r>
              <a:rPr lang="en-US" sz="2400" dirty="0" smtClean="0">
                <a:solidFill>
                  <a:srgbClr val="000000"/>
                </a:solidFill>
              </a:rPr>
              <a:t>, when in restricted scope.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>
              <a:buFont typeface="Wingdings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mbiguity remains as defined in the language, otherwise.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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</a:rPr>
              <a:t>Parameterize weak hiding </a:t>
            </a:r>
            <a:r>
              <a:rPr lang="en-US" sz="2400" b="1" dirty="0" smtClean="0">
                <a:solidFill>
                  <a:srgbClr val="000000"/>
                </a:solidFill>
              </a:rPr>
              <a:t>over the bind environment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227A6-0B40-844C-BDE2-806A666C3699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9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NNLARYSM@W80128BVAGWT3PP7" val="48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116518</TotalTime>
  <Words>7640</Words>
  <Application>Microsoft Macintosh PowerPoint</Application>
  <PresentationFormat>On-screen Show (4:3)</PresentationFormat>
  <Paragraphs>2023</Paragraphs>
  <Slides>109</Slides>
  <Notes>109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PowerPoint Presentation</vt:lpstr>
      <vt:lpstr>Objectives</vt:lpstr>
      <vt:lpstr>Our Tools</vt:lpstr>
      <vt:lpstr>Outline</vt:lpstr>
      <vt:lpstr>Name Binding</vt:lpstr>
      <vt:lpstr>Name Binding</vt:lpstr>
      <vt:lpstr>Name Binding</vt:lpstr>
      <vt:lpstr>Name Binding</vt:lpstr>
      <vt:lpstr>Name Binding</vt:lpstr>
      <vt:lpstr>Name Binding</vt:lpstr>
      <vt:lpstr>Standards for Name Binding</vt:lpstr>
      <vt:lpstr>Standards for Name Binding</vt:lpstr>
      <vt:lpstr>Standards for Name Binding</vt:lpstr>
      <vt:lpstr>Standards for Name Binding</vt:lpstr>
      <vt:lpstr>Standards for Name Binding</vt:lpstr>
      <vt:lpstr>Name Binding Specifications</vt:lpstr>
      <vt:lpstr>Name Binding Specifications</vt:lpstr>
      <vt:lpstr>Our Name Binding Framework</vt:lpstr>
      <vt:lpstr>Our Name Binding Framework</vt:lpstr>
      <vt:lpstr>Our Name Binding Framework</vt:lpstr>
      <vt:lpstr>Our Name Binding Framework</vt:lpstr>
      <vt:lpstr>Our Name Binding Framework</vt:lpstr>
      <vt:lpstr>Our Name Binding Framework</vt:lpstr>
      <vt:lpstr>Our Name Binding Framework</vt:lpstr>
      <vt:lpstr>Our Name Binding Framework</vt:lpstr>
      <vt:lpstr>Expressing Scoping Rules</vt:lpstr>
      <vt:lpstr>The Combinators</vt:lpstr>
      <vt:lpstr>The Hiding Combinator ( )</vt:lpstr>
      <vt:lpstr>The Merging Combinator (  )</vt:lpstr>
      <vt:lpstr>The Weak Hiding Combinator ( )</vt:lpstr>
      <vt:lpstr>The Opening Combinator ( )</vt:lpstr>
      <vt:lpstr>The Opening Combinator ( )</vt:lpstr>
      <vt:lpstr>The Combinators – Recap</vt:lpstr>
      <vt:lpstr>Applications</vt:lpstr>
      <vt:lpstr>ADL Example</vt:lpstr>
      <vt:lpstr>ADL Example</vt:lpstr>
      <vt:lpstr>ADL Example</vt:lpstr>
      <vt:lpstr>ADL Example</vt:lpstr>
      <vt:lpstr>ADL Example</vt:lpstr>
      <vt:lpstr>ADL Scoping Rules</vt:lpstr>
      <vt:lpstr>ADL Scoping Rules when scope H is an inner namespace scope</vt:lpstr>
      <vt:lpstr>ADL Scoping Rules when scope H is the outermost namespace scope</vt:lpstr>
      <vt:lpstr>C++ Operators Example</vt:lpstr>
      <vt:lpstr>C++ Operators Scoping Rules without ADL</vt:lpstr>
      <vt:lpstr>C++ Operators Scoping Rules with ADL</vt:lpstr>
      <vt:lpstr>C++ Operators Scoping Rules with ADL</vt:lpstr>
      <vt:lpstr>C++ Operators Scoping Rules with ADL</vt:lpstr>
      <vt:lpstr>C++ Operators Scoping Rules when scope H is an inner namespace scope</vt:lpstr>
      <vt:lpstr>C++ Operators Scoping Rules when scope H is the outermost namespace scope</vt:lpstr>
      <vt:lpstr>Executing Scoping Rules</vt:lpstr>
      <vt:lpstr>Elementary Name Binding</vt:lpstr>
      <vt:lpstr>Elementary Name Binding</vt:lpstr>
      <vt:lpstr>An Abstraction of PLs</vt:lpstr>
      <vt:lpstr>An Abstraction of PLs</vt:lpstr>
      <vt:lpstr>An Abstraction of PLs, Ext’d</vt:lpstr>
      <vt:lpstr>An Abstraction of PLs </vt:lpstr>
      <vt:lpstr>An Abstraction of PLs, Ext’d</vt:lpstr>
      <vt:lpstr>Elementary Name Binding</vt:lpstr>
      <vt:lpstr>Elementary Name Binding, Ext’d</vt:lpstr>
      <vt:lpstr>Applications</vt:lpstr>
      <vt:lpstr>A cross language analysis</vt:lpstr>
      <vt:lpstr>C++ Multimethods (Std. Doc. N2216) titled “Open Multi-Methods for C++”, Pirkelbauer et al., 2007 </vt:lpstr>
      <vt:lpstr>A cross language analysis</vt:lpstr>
      <vt:lpstr>Applications</vt:lpstr>
      <vt:lpstr>Problem: Current Limitations</vt:lpstr>
      <vt:lpstr>Practical Examples</vt:lpstr>
      <vt:lpstr>STL: rotate() and move()</vt:lpstr>
      <vt:lpstr>STL: rotate() and move()</vt:lpstr>
      <vt:lpstr>STL: rotate() and move()</vt:lpstr>
      <vt:lpstr>STL: rotate() and move()</vt:lpstr>
      <vt:lpstr>Plenoptic photo.: Image rendering</vt:lpstr>
      <vt:lpstr>Plenoptic photo.: Image rendering</vt:lpstr>
      <vt:lpstr>Plenoptic photo.: Image rendering</vt:lpstr>
      <vt:lpstr>Plenoptic photo.: Image rendering</vt:lpstr>
      <vt:lpstr>STL: common_type</vt:lpstr>
      <vt:lpstr>Solution: Weak Hiding</vt:lpstr>
      <vt:lpstr>The Weak Hiding Scoping Rule</vt:lpstr>
      <vt:lpstr>Implementing Weak Hiding</vt:lpstr>
      <vt:lpstr>Bindx2 for C++ Concepts</vt:lpstr>
      <vt:lpstr>Applications</vt:lpstr>
      <vt:lpstr>Inner Scope Ambiguity when ambiguity IS an error</vt:lpstr>
      <vt:lpstr>Inner Scope Ambiguity when ambiguity IS an error</vt:lpstr>
      <vt:lpstr>Inner Scope Ambiguity when ambiguity IS an error</vt:lpstr>
      <vt:lpstr>Inner Scope Ambiguity when ambiguity IS an error</vt:lpstr>
      <vt:lpstr>Inner Scope Ambiguity when ambiguity IS an error</vt:lpstr>
      <vt:lpstr>Inner Scope Ambiguity when ambiguity IS NOT an error</vt:lpstr>
      <vt:lpstr>Inner Scope Ambiguity when ambiguity IS NOT an error</vt:lpstr>
      <vt:lpstr>Ambiguity for C++ Concepts: What is the most desirable?</vt:lpstr>
      <vt:lpstr>Ambiguity for C++ Concepts Our proposed extension</vt:lpstr>
      <vt:lpstr>Revisiting Hinnant’s Example</vt:lpstr>
      <vt:lpstr>Hinnant’s Example: Problem</vt:lpstr>
      <vt:lpstr>Hinnant’s Example in Pictures</vt:lpstr>
      <vt:lpstr>Hinnant’s Example: Solution 1 Manual Introduction of Overloads</vt:lpstr>
      <vt:lpstr>Hinnant’s Example: Solution 2 “Eliminating” Forwarding Functions</vt:lpstr>
      <vt:lpstr>Revisiting the Proposed Solutions</vt:lpstr>
      <vt:lpstr>A “Sweet Middle” Alternative?</vt:lpstr>
      <vt:lpstr>A “Sweet Middle” Example Minimizing and clarifying template constraints </vt:lpstr>
      <vt:lpstr>Current C++ Concepts: Problem</vt:lpstr>
      <vt:lpstr>C++ Concepts: Proposed Extension</vt:lpstr>
      <vt:lpstr>The Combinators, Revisited</vt:lpstr>
      <vt:lpstr>Parameterized example</vt:lpstr>
      <vt:lpstr>Exploring Concepts Designs: Recap</vt:lpstr>
      <vt:lpstr>Exploring Concepts Designs: Recap</vt:lpstr>
      <vt:lpstr>Applications</vt:lpstr>
      <vt:lpstr>Using our Framework in Compilers Option #1: For all combinators, integrate directly into parsers</vt:lpstr>
      <vt:lpstr>Using our Framework in Compilers Option #2: for weak hiding only, a conservative integration</vt:lpstr>
      <vt:lpstr>Prototypes Underway</vt:lpstr>
      <vt:lpstr>Recap</vt:lpstr>
      <vt:lpstr>Thank You! Questions/Comments? 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Morris</dc:creator>
  <cp:lastModifiedBy>Larisse Voufo</cp:lastModifiedBy>
  <cp:revision>2071</cp:revision>
  <dcterms:created xsi:type="dcterms:W3CDTF">2012-02-24T16:39:40Z</dcterms:created>
  <dcterms:modified xsi:type="dcterms:W3CDTF">2013-05-15T20:33:40Z</dcterms:modified>
</cp:coreProperties>
</file>